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97" r:id="rId3"/>
    <p:sldId id="310" r:id="rId4"/>
    <p:sldId id="309" r:id="rId5"/>
    <p:sldId id="296" r:id="rId6"/>
    <p:sldId id="299" r:id="rId7"/>
    <p:sldId id="260" r:id="rId8"/>
    <p:sldId id="301" r:id="rId9"/>
    <p:sldId id="257" r:id="rId10"/>
    <p:sldId id="300" r:id="rId11"/>
    <p:sldId id="311" r:id="rId12"/>
    <p:sldId id="259" r:id="rId13"/>
    <p:sldId id="261" r:id="rId14"/>
    <p:sldId id="295" r:id="rId15"/>
    <p:sldId id="262" r:id="rId16"/>
    <p:sldId id="263" r:id="rId17"/>
    <p:sldId id="303" r:id="rId18"/>
    <p:sldId id="298" r:id="rId19"/>
    <p:sldId id="256" r:id="rId20"/>
    <p:sldId id="306" r:id="rId21"/>
    <p:sldId id="304" r:id="rId22"/>
    <p:sldId id="305" r:id="rId23"/>
    <p:sldId id="281" r:id="rId24"/>
    <p:sldId id="276" r:id="rId25"/>
    <p:sldId id="282" r:id="rId26"/>
    <p:sldId id="274" r:id="rId27"/>
    <p:sldId id="283" r:id="rId28"/>
    <p:sldId id="277" r:id="rId29"/>
    <p:sldId id="279" r:id="rId30"/>
    <p:sldId id="278" r:id="rId31"/>
    <p:sldId id="280" r:id="rId32"/>
    <p:sldId id="284" r:id="rId33"/>
    <p:sldId id="287" r:id="rId34"/>
    <p:sldId id="285" r:id="rId35"/>
    <p:sldId id="289" r:id="rId36"/>
    <p:sldId id="288" r:id="rId37"/>
    <p:sldId id="291" r:id="rId38"/>
    <p:sldId id="290" r:id="rId39"/>
    <p:sldId id="292" r:id="rId40"/>
    <p:sldId id="307"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5" d="100"/>
          <a:sy n="65" d="100"/>
        </p:scale>
        <p:origin x="-616"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B8C0D-4A42-4C7E-A29A-BD7A9125F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xmlns="" id="{1C839E47-97D8-4AA7-A6EC-F40AF242B56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xmlns="" id="{FDB502C2-C5B2-4869-92C7-5A7B4A97219F}"/>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5" name="Footer Placeholder 4">
            <a:extLst>
              <a:ext uri="{FF2B5EF4-FFF2-40B4-BE49-F238E27FC236}">
                <a16:creationId xmlns:a16="http://schemas.microsoft.com/office/drawing/2014/main" xmlns="" id="{A7F3B30C-AC16-4E50-98F6-464BD3D9FA2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885C5441-536A-4C03-B960-415E07BC87D1}"/>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339587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D6D17-AFE2-4942-8A97-E9BD20C2EED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58570D91-7121-474E-928B-E887B1F313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78741364-0FD7-43B8-815B-3B16CE8C4120}"/>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5" name="Footer Placeholder 4">
            <a:extLst>
              <a:ext uri="{FF2B5EF4-FFF2-40B4-BE49-F238E27FC236}">
                <a16:creationId xmlns:a16="http://schemas.microsoft.com/office/drawing/2014/main" xmlns="" id="{D60DD904-680F-4363-A531-B4CA2F233D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7C853E69-E703-482C-BB29-CA2C8C6A3322}"/>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161629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4790D5-9B44-4539-9CEB-BDD9B98B7CCD}"/>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xmlns="" id="{757552EE-99CD-4C46-A5FC-70FBF4FC128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73429A3A-C9B8-42EB-9E40-BC286C8E45B8}"/>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5" name="Footer Placeholder 4">
            <a:extLst>
              <a:ext uri="{FF2B5EF4-FFF2-40B4-BE49-F238E27FC236}">
                <a16:creationId xmlns:a16="http://schemas.microsoft.com/office/drawing/2014/main" xmlns="" id="{A9A29A36-367A-4C37-A86D-BD97D91DAF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32A78960-9826-4859-BD48-D338BA49323D}"/>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309854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70060-02D3-4885-9D6F-C9D290F1FC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75D2C3C8-FDB7-45FC-9B0F-05C725EEAE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A14FD253-F06D-4DA1-AEF2-835F4A02BFE6}"/>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5" name="Footer Placeholder 4">
            <a:extLst>
              <a:ext uri="{FF2B5EF4-FFF2-40B4-BE49-F238E27FC236}">
                <a16:creationId xmlns:a16="http://schemas.microsoft.com/office/drawing/2014/main" xmlns="" id="{E8B11416-FD18-415D-897A-00EE8C89AA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1621FDFD-D5BC-453C-BFBD-5B69E93721EB}"/>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263819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BF65D-432E-4836-9271-3F9B8C8E78B3}"/>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xmlns="" id="{03F8F2BE-1F59-4127-93CF-FA448C4264D5}"/>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E679465-44D3-4684-9A49-3CBB2A66D8DC}"/>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5" name="Footer Placeholder 4">
            <a:extLst>
              <a:ext uri="{FF2B5EF4-FFF2-40B4-BE49-F238E27FC236}">
                <a16:creationId xmlns:a16="http://schemas.microsoft.com/office/drawing/2014/main" xmlns="" id="{ED94542A-A967-441E-923C-972A98579C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xmlns="" id="{C74C3895-1848-404E-B1FD-883C2AF828AE}"/>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204380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DF6D3-3050-49ED-B5D0-E792DADE260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A53509D0-712A-4DF6-B87A-92EF837743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xmlns="" id="{38EC8BC3-7AB8-4DB3-96FF-99E54EBBDE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xmlns="" id="{9EBFE3E5-62CE-45E4-B2F1-556F1765AC94}"/>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6" name="Footer Placeholder 5">
            <a:extLst>
              <a:ext uri="{FF2B5EF4-FFF2-40B4-BE49-F238E27FC236}">
                <a16:creationId xmlns:a16="http://schemas.microsoft.com/office/drawing/2014/main" xmlns="" id="{3570F3C1-8CCB-4A9E-AA1D-5C55A901733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DAA4A846-F85A-4122-8930-B66E5835459F}"/>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162716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2D572-5919-44EE-83BF-61319052E86F}"/>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F9753341-4611-4BBB-9BBC-7A2A55F108E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4B0BA6E-2F54-4288-805C-B774B508490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xmlns="" id="{66FB7CB3-51D0-4E4A-B3D2-A49C046A1A24}"/>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D8FF9CA-1045-4316-8A76-D5F98BB68C6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xmlns="" id="{4432AB86-BE5B-43B4-B44D-29F5D8BC07AC}"/>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8" name="Footer Placeholder 7">
            <a:extLst>
              <a:ext uri="{FF2B5EF4-FFF2-40B4-BE49-F238E27FC236}">
                <a16:creationId xmlns:a16="http://schemas.microsoft.com/office/drawing/2014/main" xmlns="" id="{2EF842AB-2058-4800-91A2-479A809338E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xmlns="" id="{924442F0-9B0D-4B3B-AD30-99CB3C3D4378}"/>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254979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A2C17-4FAE-4AC6-8E65-58435DC61CE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xmlns="" id="{2163D9ED-E9DB-4185-9C0D-281EFF635F9C}"/>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4" name="Footer Placeholder 3">
            <a:extLst>
              <a:ext uri="{FF2B5EF4-FFF2-40B4-BE49-F238E27FC236}">
                <a16:creationId xmlns:a16="http://schemas.microsoft.com/office/drawing/2014/main" xmlns="" id="{61A28139-0410-470A-97EB-A72C0209EBB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xmlns="" id="{FE949308-0CEF-4058-B61B-734A0358D501}"/>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279111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6BBECD-4A44-49F9-A627-4B555D8A2B9D}"/>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3" name="Footer Placeholder 2">
            <a:extLst>
              <a:ext uri="{FF2B5EF4-FFF2-40B4-BE49-F238E27FC236}">
                <a16:creationId xmlns:a16="http://schemas.microsoft.com/office/drawing/2014/main" xmlns="" id="{F46A7CAF-9032-4BE5-B902-A191A63124F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xmlns="" id="{5E6D7447-7947-418C-84BD-E0C6BA5122B9}"/>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243594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D4172-A0AB-4A5D-B3F4-BD380C12A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xmlns="" id="{0932A1CA-648B-4B9E-997B-E48E99C08EA1}"/>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xmlns="" id="{695E3EFB-599D-49CC-A572-761FA6D4C7F0}"/>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3280B9E-CD68-4207-8940-B17B866A27A7}"/>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6" name="Footer Placeholder 5">
            <a:extLst>
              <a:ext uri="{FF2B5EF4-FFF2-40B4-BE49-F238E27FC236}">
                <a16:creationId xmlns:a16="http://schemas.microsoft.com/office/drawing/2014/main" xmlns="" id="{92971CC7-3462-4782-ABB7-16ACDCA8D4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F413ECD6-8188-41E8-88A8-4B4530BACF87}"/>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141075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43446-8A5A-4794-A6F4-8D7C7EA0B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xmlns="" id="{1802DE0F-24E3-4095-9CE3-8328E1D8CDD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a:p>
        </p:txBody>
      </p:sp>
      <p:sp>
        <p:nvSpPr>
          <p:cNvPr id="4" name="Text Placeholder 3">
            <a:extLst>
              <a:ext uri="{FF2B5EF4-FFF2-40B4-BE49-F238E27FC236}">
                <a16:creationId xmlns:a16="http://schemas.microsoft.com/office/drawing/2014/main" xmlns="" id="{9203D0C5-4605-40E0-9506-28041658B69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8746081-4927-455B-8F7D-9A5A7CA27D0A}"/>
              </a:ext>
            </a:extLst>
          </p:cNvPr>
          <p:cNvSpPr>
            <a:spLocks noGrp="1"/>
          </p:cNvSpPr>
          <p:nvPr>
            <p:ph type="dt" sz="half" idx="10"/>
          </p:nvPr>
        </p:nvSpPr>
        <p:spPr/>
        <p:txBody>
          <a:bodyPr/>
          <a:lstStyle/>
          <a:p>
            <a:fld id="{825B17A6-A7BB-4E23-9C19-6CF38FA09C1E}" type="datetimeFigureOut">
              <a:rPr lang="en-CA" smtClean="0"/>
              <a:pPr/>
              <a:t>2018-11-14</a:t>
            </a:fld>
            <a:endParaRPr lang="en-CA"/>
          </a:p>
        </p:txBody>
      </p:sp>
      <p:sp>
        <p:nvSpPr>
          <p:cNvPr id="6" name="Footer Placeholder 5">
            <a:extLst>
              <a:ext uri="{FF2B5EF4-FFF2-40B4-BE49-F238E27FC236}">
                <a16:creationId xmlns:a16="http://schemas.microsoft.com/office/drawing/2014/main" xmlns="" id="{43A3C6D8-781F-4037-AACF-9656613BC5C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xmlns="" id="{8BCBB8DA-E146-4FD4-889B-6ECACDF6FA20}"/>
              </a:ext>
            </a:extLst>
          </p:cNvPr>
          <p:cNvSpPr>
            <a:spLocks noGrp="1"/>
          </p:cNvSpPr>
          <p:nvPr>
            <p:ph type="sldNum" sz="quarter" idx="12"/>
          </p:nvPr>
        </p:nvSpPr>
        <p:spPr/>
        <p:txBody>
          <a:body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273981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266059A-AF16-4ECF-897D-925256E05FD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xmlns="" id="{637EB135-746B-4495-815B-EDB7C299B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xmlns="" id="{19C1480D-200B-47F8-826E-5C8A2A2EF0C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B17A6-A7BB-4E23-9C19-6CF38FA09C1E}" type="datetimeFigureOut">
              <a:rPr lang="en-CA" smtClean="0"/>
              <a:pPr/>
              <a:t>2018-11-14</a:t>
            </a:fld>
            <a:endParaRPr lang="en-CA"/>
          </a:p>
        </p:txBody>
      </p:sp>
      <p:sp>
        <p:nvSpPr>
          <p:cNvPr id="5" name="Footer Placeholder 4">
            <a:extLst>
              <a:ext uri="{FF2B5EF4-FFF2-40B4-BE49-F238E27FC236}">
                <a16:creationId xmlns:a16="http://schemas.microsoft.com/office/drawing/2014/main" xmlns="" id="{81B1D0E9-DF64-4741-BBCB-8F70EDB334C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xmlns="" id="{7B56AD86-8824-4DB3-953A-4EDD42AD902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112DE-7CE2-4807-8F3A-49825DBF09CA}" type="slidenum">
              <a:rPr lang="en-CA" smtClean="0"/>
              <a:pPr/>
              <a:t>‹#›</a:t>
            </a:fld>
            <a:endParaRPr lang="en-CA"/>
          </a:p>
        </p:txBody>
      </p:sp>
    </p:spTree>
    <p:extLst>
      <p:ext uri="{BB962C8B-B14F-4D97-AF65-F5344CB8AC3E}">
        <p14:creationId xmlns:p14="http://schemas.microsoft.com/office/powerpoint/2010/main" xmlns="" val="331542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ible.ca/manuscripts/bible-manuscripts-dss-dead-sea-scrolls-4Q175-4QTestimonia-Messianic-prophecy-Mt2-23-he-shall-be-called-a-Nazarine-Nazarite-branch-Jesus-90BC.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bible.ca/manuscripts/bible-manuscripts-dss-dead-sea-scrolls-4Q175-4QTestimonia-Messianic-prophecy-Mt2-23-he-shall-be-called-a-Nazarine-Nazarite-branch-Jesus-90BC.jpg"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ca/coins/Messianic-prophecy-star-of-bethlehem-coin-Jesus-Christ-the-Nazarene-born-Numbers24-17-Dead-Sea-Scroll-4QTestimonia.jpg">
            <a:extLst>
              <a:ext uri="{FF2B5EF4-FFF2-40B4-BE49-F238E27FC236}">
                <a16:creationId xmlns:a16="http://schemas.microsoft.com/office/drawing/2014/main" xmlns="" id="{65443C0A-DFA7-49A8-96FF-16105916BD0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118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ble.ca/maps/Bible-chronology-Messianic-Jewish-eschatology-theology-end-of-world-6000-years-after-creation-days-of-Messiah-Daniel2-four-kingdoms-Rome-70-weeks-490-years-Jesus-resurrection-33AD.jpg">
            <a:extLst>
              <a:ext uri="{FF2B5EF4-FFF2-40B4-BE49-F238E27FC236}">
                <a16:creationId xmlns:a16="http://schemas.microsoft.com/office/drawing/2014/main" xmlns="" id="{2E3090CB-41A3-4C08-A673-1E39709181D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2377" t="57788" r="1806" b="4386"/>
          <a:stretch/>
        </p:blipFill>
        <p:spPr bwMode="auto">
          <a:xfrm>
            <a:off x="-130629" y="21395"/>
            <a:ext cx="6427825" cy="68152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1AFB5C10-5DB6-4C2D-9196-115EB5A3D7A8}"/>
              </a:ext>
            </a:extLst>
          </p:cNvPr>
          <p:cNvSpPr/>
          <p:nvPr/>
        </p:nvSpPr>
        <p:spPr>
          <a:xfrm>
            <a:off x="6421821" y="635413"/>
            <a:ext cx="5770179" cy="5509200"/>
          </a:xfrm>
          <a:prstGeom prst="rect">
            <a:avLst/>
          </a:prstGeom>
        </p:spPr>
        <p:txBody>
          <a:bodyPr wrap="square">
            <a:spAutoFit/>
          </a:bodyPr>
          <a:lstStyle/>
          <a:p>
            <a:r>
              <a:rPr lang="en-CA" sz="4400" dirty="0">
                <a:solidFill>
                  <a:srgbClr val="000000"/>
                </a:solidFill>
                <a:latin typeface="VAGRounded BT" panose="020F0702020204020204" pitchFamily="34" charset="0"/>
              </a:rPr>
              <a:t>“Time if fulfilled, the </a:t>
            </a:r>
          </a:p>
          <a:p>
            <a:r>
              <a:rPr lang="en-CA" sz="4400" dirty="0">
                <a:solidFill>
                  <a:srgbClr val="000000"/>
                </a:solidFill>
                <a:latin typeface="VAGRounded BT" panose="020F0702020204020204" pitchFamily="34" charset="0"/>
              </a:rPr>
              <a:t>  kingdom of God is </a:t>
            </a:r>
          </a:p>
          <a:p>
            <a:r>
              <a:rPr lang="en-CA" sz="4400" dirty="0">
                <a:solidFill>
                  <a:srgbClr val="000000"/>
                </a:solidFill>
                <a:latin typeface="VAGRounded BT" panose="020F0702020204020204" pitchFamily="34" charset="0"/>
              </a:rPr>
              <a:t>  at hand” </a:t>
            </a:r>
            <a:r>
              <a:rPr lang="en-CA" sz="3600" dirty="0">
                <a:solidFill>
                  <a:srgbClr val="000000"/>
                </a:solidFill>
                <a:latin typeface="+mj-lt"/>
              </a:rPr>
              <a:t>(Mk 1:15)</a:t>
            </a:r>
          </a:p>
          <a:p>
            <a:endParaRPr lang="en-CA" sz="4400" dirty="0">
              <a:solidFill>
                <a:srgbClr val="000000"/>
              </a:solidFill>
              <a:latin typeface="VAGRounded BT" panose="020F0702020204020204" pitchFamily="34" charset="0"/>
            </a:endParaRPr>
          </a:p>
          <a:p>
            <a:endParaRPr lang="en-CA" sz="4400" dirty="0">
              <a:solidFill>
                <a:srgbClr val="000000"/>
              </a:solidFill>
              <a:latin typeface="VAGRounded BT" panose="020F0702020204020204" pitchFamily="34" charset="0"/>
            </a:endParaRPr>
          </a:p>
          <a:p>
            <a:r>
              <a:rPr lang="en-CA" sz="4400" dirty="0">
                <a:solidFill>
                  <a:srgbClr val="000000"/>
                </a:solidFill>
                <a:latin typeface="VAGRounded BT" panose="020F0702020204020204" pitchFamily="34" charset="0"/>
              </a:rPr>
              <a:t>“The people were </a:t>
            </a:r>
          </a:p>
          <a:p>
            <a:r>
              <a:rPr lang="en-CA" sz="4400" dirty="0">
                <a:solidFill>
                  <a:srgbClr val="000000"/>
                </a:solidFill>
                <a:latin typeface="VAGRounded BT" panose="020F0702020204020204" pitchFamily="34" charset="0"/>
              </a:rPr>
              <a:t>  in a state of </a:t>
            </a:r>
          </a:p>
          <a:p>
            <a:r>
              <a:rPr lang="en-CA" sz="4400" dirty="0">
                <a:solidFill>
                  <a:srgbClr val="000000"/>
                </a:solidFill>
                <a:latin typeface="VAGRounded BT" panose="020F0702020204020204" pitchFamily="34" charset="0"/>
              </a:rPr>
              <a:t>  expectation” </a:t>
            </a:r>
            <a:r>
              <a:rPr lang="en-CA" sz="4000" dirty="0">
                <a:solidFill>
                  <a:srgbClr val="000000"/>
                </a:solidFill>
                <a:latin typeface="+mj-lt"/>
              </a:rPr>
              <a:t>(Lk 3:15)</a:t>
            </a:r>
            <a:endParaRPr lang="en-CA" sz="4400" dirty="0">
              <a:solidFill>
                <a:srgbClr val="000000"/>
              </a:solidFill>
              <a:latin typeface="+mj-lt"/>
            </a:endParaRPr>
          </a:p>
        </p:txBody>
      </p:sp>
    </p:spTree>
    <p:extLst>
      <p:ext uri="{BB962C8B-B14F-4D97-AF65-F5344CB8AC3E}">
        <p14:creationId xmlns:p14="http://schemas.microsoft.com/office/powerpoint/2010/main" xmlns="" val="259639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4F648-6067-4BE7-87CC-E27D1DB98EB9}"/>
              </a:ext>
            </a:extLst>
          </p:cNvPr>
          <p:cNvSpPr>
            <a:spLocks noGrp="1"/>
          </p:cNvSpPr>
          <p:nvPr>
            <p:ph type="title"/>
          </p:nvPr>
        </p:nvSpPr>
        <p:spPr/>
        <p:txBody>
          <a:bodyPr>
            <a:normAutofit/>
          </a:bodyPr>
          <a:lstStyle/>
          <a:p>
            <a:r>
              <a:rPr lang="en-CA" b="1" dirty="0"/>
              <a:t>The New Testament references this Jewish eschatological “Days of Messiah” terminology:</a:t>
            </a:r>
            <a:endParaRPr lang="en-CA" dirty="0"/>
          </a:p>
        </p:txBody>
      </p:sp>
      <p:sp>
        <p:nvSpPr>
          <p:cNvPr id="3" name="Content Placeholder 2">
            <a:extLst>
              <a:ext uri="{FF2B5EF4-FFF2-40B4-BE49-F238E27FC236}">
                <a16:creationId xmlns:a16="http://schemas.microsoft.com/office/drawing/2014/main" xmlns="" id="{7167B45F-9BE0-40BB-B999-D831B47CA2D8}"/>
              </a:ext>
            </a:extLst>
          </p:cNvPr>
          <p:cNvSpPr>
            <a:spLocks noGrp="1"/>
          </p:cNvSpPr>
          <p:nvPr>
            <p:ph idx="1"/>
          </p:nvPr>
        </p:nvSpPr>
        <p:spPr>
          <a:xfrm>
            <a:off x="338207" y="1893190"/>
            <a:ext cx="11787727" cy="4926521"/>
          </a:xfrm>
        </p:spPr>
        <p:txBody>
          <a:bodyPr>
            <a:normAutofit fontScale="92500" lnSpcReduction="10000"/>
          </a:bodyPr>
          <a:lstStyle/>
          <a:p>
            <a:pPr marL="514350" indent="-514350">
              <a:buFont typeface="+mj-lt"/>
              <a:buAutoNum type="arabicPeriod"/>
            </a:pPr>
            <a:r>
              <a:rPr lang="en-CA" sz="3200" dirty="0"/>
              <a:t>"So when they had come together, they were asking Him, saying, “Lord, </a:t>
            </a:r>
            <a:r>
              <a:rPr lang="en-CA" sz="3200" dirty="0">
                <a:solidFill>
                  <a:srgbClr val="FF0000"/>
                </a:solidFill>
              </a:rPr>
              <a:t>is it at this time You are restoring the kingdom to Israel</a:t>
            </a:r>
            <a:r>
              <a:rPr lang="en-CA" sz="3200" dirty="0"/>
              <a:t>?”" (Acts 1:6) </a:t>
            </a:r>
          </a:p>
          <a:p>
            <a:pPr marL="514350" indent="-514350">
              <a:buFont typeface="+mj-lt"/>
              <a:buAutoNum type="arabicPeriod"/>
            </a:pPr>
            <a:endParaRPr lang="en-CA" sz="3200" dirty="0"/>
          </a:p>
          <a:p>
            <a:pPr marL="514350" indent="-514350">
              <a:buFont typeface="+mj-lt"/>
              <a:buAutoNum type="arabicPeriod"/>
            </a:pPr>
            <a:r>
              <a:rPr lang="en-CA" sz="3200" dirty="0"/>
              <a:t>Peter in his second sermon said, “Therefore repent and return, so that your sins may be wiped away, in order that </a:t>
            </a:r>
            <a:r>
              <a:rPr lang="en-CA" sz="3200" dirty="0">
                <a:solidFill>
                  <a:srgbClr val="FF0000"/>
                </a:solidFill>
              </a:rPr>
              <a:t>times of refreshing may come from the presence of the Lord</a:t>
            </a:r>
            <a:r>
              <a:rPr lang="en-CA" sz="3200" dirty="0"/>
              <a:t>; and that He may send Jesus, the </a:t>
            </a:r>
            <a:r>
              <a:rPr lang="en-CA" sz="3200" dirty="0">
                <a:solidFill>
                  <a:srgbClr val="FF0000"/>
                </a:solidFill>
              </a:rPr>
              <a:t>Messiah appointed for you</a:t>
            </a:r>
            <a:r>
              <a:rPr lang="en-CA" sz="3200" dirty="0"/>
              <a:t>" (Acts 3:19-20).</a:t>
            </a:r>
          </a:p>
          <a:p>
            <a:pPr marL="514350" indent="-514350">
              <a:buFont typeface="+mj-lt"/>
              <a:buAutoNum type="arabicPeriod"/>
            </a:pPr>
            <a:endParaRPr lang="en-CA" sz="3200" dirty="0"/>
          </a:p>
          <a:p>
            <a:pPr marL="514350" indent="-514350">
              <a:buFont typeface="+mj-lt"/>
              <a:buAutoNum type="arabicPeriod"/>
            </a:pPr>
            <a:r>
              <a:rPr lang="en-CA" sz="3200" dirty="0"/>
              <a:t>Paul said that “</a:t>
            </a:r>
            <a:r>
              <a:rPr lang="en-CA" sz="3200" dirty="0">
                <a:solidFill>
                  <a:srgbClr val="FF0000"/>
                </a:solidFill>
              </a:rPr>
              <a:t>all spiritual blessings are in the Mess</a:t>
            </a:r>
            <a:r>
              <a:rPr lang="en-CA" sz="3200" dirty="0"/>
              <a:t>iah” (Eph 1:3).</a:t>
            </a:r>
          </a:p>
          <a:p>
            <a:pPr marL="514350" indent="-514350">
              <a:buFont typeface="+mj-lt"/>
              <a:buAutoNum type="arabicPeriod"/>
            </a:pPr>
            <a:endParaRPr lang="en-CA" sz="3200" dirty="0"/>
          </a:p>
          <a:p>
            <a:pPr marL="514350" indent="-514350">
              <a:buFont typeface="+mj-lt"/>
              <a:buAutoNum type="arabicPeriod"/>
            </a:pPr>
            <a:r>
              <a:rPr lang="en-CA" sz="3200" dirty="0"/>
              <a:t>REVELATION chapter 20</a:t>
            </a:r>
          </a:p>
          <a:p>
            <a:endParaRPr lang="en-CA" dirty="0"/>
          </a:p>
        </p:txBody>
      </p:sp>
    </p:spTree>
    <p:extLst>
      <p:ext uri="{BB962C8B-B14F-4D97-AF65-F5344CB8AC3E}">
        <p14:creationId xmlns:p14="http://schemas.microsoft.com/office/powerpoint/2010/main" xmlns="" val="342846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E20292D-3172-4440-AA69-AADCAF14F72B}"/>
              </a:ext>
            </a:extLst>
          </p:cNvPr>
          <p:cNvPicPr>
            <a:picLocks noChangeAspect="1"/>
          </p:cNvPicPr>
          <p:nvPr/>
        </p:nvPicPr>
        <p:blipFill rotWithShape="1">
          <a:blip r:embed="rId2" cstate="print"/>
          <a:srcRect l="9080" t="33429" r="17500" b="15215"/>
          <a:stretch/>
        </p:blipFill>
        <p:spPr>
          <a:xfrm>
            <a:off x="0" y="-301797"/>
            <a:ext cx="12198415" cy="7159798"/>
          </a:xfrm>
          <a:prstGeom prst="rect">
            <a:avLst/>
          </a:prstGeom>
        </p:spPr>
      </p:pic>
    </p:spTree>
    <p:extLst>
      <p:ext uri="{BB962C8B-B14F-4D97-AF65-F5344CB8AC3E}">
        <p14:creationId xmlns:p14="http://schemas.microsoft.com/office/powerpoint/2010/main" xmlns="" val="77212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FCFE72-4F0D-4169-9C75-EF4CA6718E31}"/>
              </a:ext>
            </a:extLst>
          </p:cNvPr>
          <p:cNvSpPr/>
          <p:nvPr/>
        </p:nvSpPr>
        <p:spPr>
          <a:xfrm>
            <a:off x="213098" y="212737"/>
            <a:ext cx="11537191" cy="6001643"/>
          </a:xfrm>
          <a:prstGeom prst="rect">
            <a:avLst/>
          </a:prstGeom>
        </p:spPr>
        <p:txBody>
          <a:bodyPr wrap="square">
            <a:spAutoFit/>
          </a:bodyPr>
          <a:lstStyle/>
          <a:p>
            <a:r>
              <a:rPr lang="en-CA" sz="4800" b="1" dirty="0"/>
              <a:t>List of Jewish false messiahs</a:t>
            </a:r>
          </a:p>
          <a:p>
            <a:pPr marL="342891" indent="-342891">
              <a:buFont typeface="+mj-lt"/>
              <a:buAutoNum type="arabicPeriod"/>
            </a:pPr>
            <a:r>
              <a:rPr lang="en-CA" sz="2800" b="1" dirty="0"/>
              <a:t> </a:t>
            </a:r>
            <a:r>
              <a:rPr lang="en-CA" sz="2800" b="1" dirty="0">
                <a:solidFill>
                  <a:srgbClr val="FF0000"/>
                </a:solidFill>
              </a:rPr>
              <a:t>Alexander </a:t>
            </a:r>
            <a:r>
              <a:rPr lang="en-CA" sz="2800" b="1" dirty="0" err="1">
                <a:solidFill>
                  <a:srgbClr val="FF0000"/>
                </a:solidFill>
              </a:rPr>
              <a:t>Jannaeus</a:t>
            </a:r>
            <a:r>
              <a:rPr lang="en-CA" sz="2800" b="1" dirty="0">
                <a:solidFill>
                  <a:srgbClr val="FF0000"/>
                </a:solidFill>
              </a:rPr>
              <a:t> </a:t>
            </a:r>
            <a:r>
              <a:rPr lang="en-CA" sz="2800" dirty="0"/>
              <a:t>(103-76 BC) “messianic star” (Number 24:17);</a:t>
            </a:r>
            <a:br>
              <a:rPr lang="en-CA" sz="2800" dirty="0"/>
            </a:br>
            <a:r>
              <a:rPr lang="en-CA" sz="2800" dirty="0"/>
              <a:t>                                                             king/priest coin (</a:t>
            </a:r>
            <a:r>
              <a:rPr lang="en-CA" sz="2800" dirty="0" err="1"/>
              <a:t>Zech</a:t>
            </a:r>
            <a:r>
              <a:rPr lang="en-CA" sz="2800" dirty="0"/>
              <a:t> 6:12)</a:t>
            </a:r>
          </a:p>
          <a:p>
            <a:pPr marL="342891" indent="-342891">
              <a:buFont typeface="+mj-lt"/>
              <a:buAutoNum type="arabicPeriod"/>
            </a:pPr>
            <a:r>
              <a:rPr lang="en-CA" sz="2800" b="1" dirty="0"/>
              <a:t> </a:t>
            </a:r>
            <a:r>
              <a:rPr lang="en-CA" sz="2800" b="1" dirty="0" err="1">
                <a:solidFill>
                  <a:srgbClr val="FF0000"/>
                </a:solidFill>
              </a:rPr>
              <a:t>Antigonus</a:t>
            </a:r>
            <a:r>
              <a:rPr lang="en-CA" sz="2800" dirty="0"/>
              <a:t> </a:t>
            </a:r>
            <a:r>
              <a:rPr lang="en-CA" sz="2800" b="1" dirty="0">
                <a:solidFill>
                  <a:srgbClr val="FF0000"/>
                </a:solidFill>
              </a:rPr>
              <a:t>II</a:t>
            </a:r>
            <a:r>
              <a:rPr lang="en-CA" sz="2800" dirty="0"/>
              <a:t> (40-37 BC) king/priest coin echoing </a:t>
            </a:r>
            <a:r>
              <a:rPr lang="en-CA" sz="2800" dirty="0" err="1"/>
              <a:t>Zech</a:t>
            </a:r>
            <a:r>
              <a:rPr lang="en-CA" sz="2800" dirty="0"/>
              <a:t> 6:12</a:t>
            </a:r>
          </a:p>
          <a:p>
            <a:pPr marL="342891" indent="-342891">
              <a:buFont typeface="+mj-lt"/>
              <a:buAutoNum type="arabicPeriod"/>
            </a:pPr>
            <a:r>
              <a:rPr lang="en-CA" sz="2800" b="1" dirty="0"/>
              <a:t> </a:t>
            </a:r>
            <a:r>
              <a:rPr lang="en-CA" sz="2800" b="1" dirty="0" err="1">
                <a:solidFill>
                  <a:srgbClr val="FF0000"/>
                </a:solidFill>
              </a:rPr>
              <a:t>Theudas</a:t>
            </a:r>
            <a:r>
              <a:rPr lang="en-CA" sz="2800" dirty="0"/>
              <a:t> &lt;2 BC:  Acts 5:36-37 </a:t>
            </a:r>
          </a:p>
          <a:p>
            <a:pPr marL="342891" indent="-342891">
              <a:buFont typeface="+mj-lt"/>
              <a:buAutoNum type="arabicPeriod"/>
            </a:pPr>
            <a:r>
              <a:rPr lang="en-CA" sz="2800" b="1" dirty="0"/>
              <a:t> </a:t>
            </a:r>
            <a:r>
              <a:rPr lang="en-CA" sz="2800" b="1" dirty="0">
                <a:solidFill>
                  <a:srgbClr val="FF0000"/>
                </a:solidFill>
              </a:rPr>
              <a:t>Judas</a:t>
            </a:r>
            <a:r>
              <a:rPr lang="en-CA" sz="2800" dirty="0"/>
              <a:t> </a:t>
            </a:r>
            <a:r>
              <a:rPr lang="en-CA" sz="2800" b="1" dirty="0">
                <a:solidFill>
                  <a:srgbClr val="FF0000"/>
                </a:solidFill>
              </a:rPr>
              <a:t>the</a:t>
            </a:r>
            <a:r>
              <a:rPr lang="en-CA" sz="2800" dirty="0"/>
              <a:t> </a:t>
            </a:r>
            <a:r>
              <a:rPr lang="en-CA" sz="2800" b="1" dirty="0">
                <a:solidFill>
                  <a:srgbClr val="FF0000"/>
                </a:solidFill>
              </a:rPr>
              <a:t>Galilean</a:t>
            </a:r>
            <a:r>
              <a:rPr lang="en-CA" sz="2800" dirty="0"/>
              <a:t> 2 BC - 6 AD: founded zealot movement: Acts 5:36–37</a:t>
            </a:r>
            <a:br>
              <a:rPr lang="en-CA" sz="2800" dirty="0"/>
            </a:br>
            <a:r>
              <a:rPr lang="en-CA" sz="2800" dirty="0"/>
              <a:t>                                                         (Josephus Antiquities 20.102–103)</a:t>
            </a:r>
          </a:p>
          <a:p>
            <a:pPr marL="342891" indent="-342891">
              <a:buFont typeface="+mj-lt"/>
              <a:buAutoNum type="arabicPeriod"/>
            </a:pPr>
            <a:r>
              <a:rPr lang="en-CA" sz="2800" b="1" dirty="0"/>
              <a:t> </a:t>
            </a:r>
            <a:r>
              <a:rPr lang="en-CA" sz="2800" b="1" dirty="0">
                <a:solidFill>
                  <a:srgbClr val="FF0000"/>
                </a:solidFill>
              </a:rPr>
              <a:t>Judas</a:t>
            </a:r>
            <a:r>
              <a:rPr lang="en-CA" sz="2800" dirty="0"/>
              <a:t> </a:t>
            </a:r>
            <a:r>
              <a:rPr lang="en-CA" sz="2800" b="1" dirty="0">
                <a:solidFill>
                  <a:srgbClr val="FF0000"/>
                </a:solidFill>
              </a:rPr>
              <a:t>the</a:t>
            </a:r>
            <a:r>
              <a:rPr lang="en-CA" sz="2800" dirty="0"/>
              <a:t> </a:t>
            </a:r>
            <a:r>
              <a:rPr lang="en-CA" sz="2800" b="1" dirty="0">
                <a:solidFill>
                  <a:srgbClr val="FF0000"/>
                </a:solidFill>
              </a:rPr>
              <a:t>Galilean</a:t>
            </a:r>
            <a:r>
              <a:rPr lang="en-CA" sz="2800" dirty="0"/>
              <a:t> 2 BC - 6 AD: (Josephus Antiquities 18.4–10)</a:t>
            </a:r>
          </a:p>
          <a:p>
            <a:pPr marL="342891" indent="-342891">
              <a:buFont typeface="+mj-lt"/>
              <a:buAutoNum type="arabicPeriod"/>
            </a:pPr>
            <a:r>
              <a:rPr lang="en-CA" sz="2800" b="1" dirty="0"/>
              <a:t> </a:t>
            </a:r>
            <a:r>
              <a:rPr lang="en-CA" sz="2800" b="1" dirty="0">
                <a:solidFill>
                  <a:srgbClr val="FF0000"/>
                </a:solidFill>
              </a:rPr>
              <a:t>Judas</a:t>
            </a:r>
            <a:r>
              <a:rPr lang="en-CA" sz="2800" dirty="0"/>
              <a:t> </a:t>
            </a:r>
            <a:r>
              <a:rPr lang="en-CA" sz="2800" b="1" dirty="0">
                <a:solidFill>
                  <a:srgbClr val="FF0000"/>
                </a:solidFill>
              </a:rPr>
              <a:t>the</a:t>
            </a:r>
            <a:r>
              <a:rPr lang="en-CA" sz="2800" dirty="0"/>
              <a:t> </a:t>
            </a:r>
            <a:r>
              <a:rPr lang="en-CA" sz="2800" b="1" dirty="0">
                <a:solidFill>
                  <a:srgbClr val="FF0000"/>
                </a:solidFill>
              </a:rPr>
              <a:t>Galilean</a:t>
            </a:r>
            <a:r>
              <a:rPr lang="en-CA" sz="2800" dirty="0"/>
              <a:t> 6-9 AD: (Josephus Wars 2.117–118) </a:t>
            </a:r>
          </a:p>
          <a:p>
            <a:pPr marL="342891" indent="-342891">
              <a:buFont typeface="+mj-lt"/>
              <a:buAutoNum type="arabicPeriod"/>
            </a:pPr>
            <a:r>
              <a:rPr lang="en-CA" sz="2800" b="1" dirty="0"/>
              <a:t> </a:t>
            </a:r>
            <a:r>
              <a:rPr lang="en-CA" sz="2800" b="1" dirty="0" err="1">
                <a:solidFill>
                  <a:srgbClr val="FF0000"/>
                </a:solidFill>
              </a:rPr>
              <a:t>Theudas</a:t>
            </a:r>
            <a:r>
              <a:rPr lang="en-CA" sz="2800" dirty="0"/>
              <a:t> </a:t>
            </a:r>
            <a:r>
              <a:rPr lang="en-CA" sz="2800" b="1" dirty="0">
                <a:solidFill>
                  <a:srgbClr val="FF0000"/>
                </a:solidFill>
              </a:rPr>
              <a:t>the</a:t>
            </a:r>
            <a:r>
              <a:rPr lang="en-CA" sz="2800" dirty="0"/>
              <a:t> </a:t>
            </a:r>
            <a:r>
              <a:rPr lang="en-CA" sz="2800" b="1" dirty="0">
                <a:solidFill>
                  <a:srgbClr val="FF0000"/>
                </a:solidFill>
              </a:rPr>
              <a:t>Magician</a:t>
            </a:r>
            <a:r>
              <a:rPr lang="en-CA" sz="2800" dirty="0"/>
              <a:t> 44-46 AD, parted the Jordan river in (J. Ant. 20.97)</a:t>
            </a:r>
          </a:p>
          <a:p>
            <a:pPr marL="342891" indent="-342891">
              <a:buFont typeface="+mj-lt"/>
              <a:buAutoNum type="arabicPeriod"/>
            </a:pPr>
            <a:r>
              <a:rPr lang="en-CA" sz="2800" b="1" dirty="0"/>
              <a:t> </a:t>
            </a:r>
            <a:r>
              <a:rPr lang="en-CA" sz="2800" b="1" dirty="0">
                <a:solidFill>
                  <a:srgbClr val="FF0000"/>
                </a:solidFill>
              </a:rPr>
              <a:t>Simon</a:t>
            </a:r>
            <a:r>
              <a:rPr lang="en-CA" sz="2800" dirty="0"/>
              <a:t> </a:t>
            </a:r>
            <a:r>
              <a:rPr lang="en-CA" sz="2800" b="1" dirty="0">
                <a:solidFill>
                  <a:srgbClr val="FF0000"/>
                </a:solidFill>
              </a:rPr>
              <a:t>Bar</a:t>
            </a:r>
            <a:r>
              <a:rPr lang="en-CA" sz="2800" dirty="0"/>
              <a:t> </a:t>
            </a:r>
            <a:r>
              <a:rPr lang="en-CA" sz="2800" b="1" dirty="0" err="1">
                <a:solidFill>
                  <a:srgbClr val="FF0000"/>
                </a:solidFill>
              </a:rPr>
              <a:t>Kokhba</a:t>
            </a:r>
            <a:r>
              <a:rPr lang="en-CA" sz="2800" dirty="0"/>
              <a:t> in 132-125 AD: “Son of Star” to “son of the lie”</a:t>
            </a:r>
          </a:p>
          <a:p>
            <a:pPr marL="342891" indent="-342891">
              <a:buFont typeface="+mj-lt"/>
              <a:buAutoNum type="arabicPeriod"/>
            </a:pPr>
            <a:r>
              <a:rPr lang="en-CA" sz="2800" b="1" dirty="0"/>
              <a:t> </a:t>
            </a:r>
            <a:r>
              <a:rPr lang="en-CA" sz="2800" b="1" dirty="0">
                <a:solidFill>
                  <a:srgbClr val="FF0000"/>
                </a:solidFill>
              </a:rPr>
              <a:t>Muhammad</a:t>
            </a:r>
            <a:r>
              <a:rPr lang="en-CA" sz="2800" dirty="0"/>
              <a:t> in 629 AD: (Chronicle of </a:t>
            </a:r>
            <a:r>
              <a:rPr lang="en-CA" sz="2800" dirty="0" err="1"/>
              <a:t>Theophanes</a:t>
            </a:r>
            <a:r>
              <a:rPr lang="en-CA" sz="2800" dirty="0"/>
              <a:t> Confessor 813 AD)</a:t>
            </a:r>
          </a:p>
          <a:p>
            <a:pPr marL="342891" indent="-342891">
              <a:buFont typeface="+mj-lt"/>
              <a:buAutoNum type="arabicPeriod"/>
            </a:pPr>
            <a:r>
              <a:rPr lang="en-CA" sz="2800" dirty="0"/>
              <a:t> </a:t>
            </a:r>
            <a:r>
              <a:rPr lang="en-CA" sz="2800" b="1" dirty="0">
                <a:solidFill>
                  <a:srgbClr val="FF0000"/>
                </a:solidFill>
              </a:rPr>
              <a:t>Menachem</a:t>
            </a:r>
            <a:r>
              <a:rPr lang="en-CA" sz="2800" dirty="0"/>
              <a:t> </a:t>
            </a:r>
            <a:r>
              <a:rPr lang="en-CA" sz="2800" b="1" dirty="0">
                <a:solidFill>
                  <a:srgbClr val="FF0000"/>
                </a:solidFill>
              </a:rPr>
              <a:t>Mendel</a:t>
            </a:r>
            <a:r>
              <a:rPr lang="en-CA" sz="2800" dirty="0"/>
              <a:t> </a:t>
            </a:r>
            <a:r>
              <a:rPr lang="en-CA" sz="2800" b="1" dirty="0" err="1">
                <a:solidFill>
                  <a:srgbClr val="FF0000"/>
                </a:solidFill>
              </a:rPr>
              <a:t>Schneerson</a:t>
            </a:r>
            <a:r>
              <a:rPr lang="en-CA" sz="2800" dirty="0"/>
              <a:t> (1902-1994) </a:t>
            </a:r>
            <a:r>
              <a:rPr lang="en-CA" sz="2800" dirty="0" err="1"/>
              <a:t>Lubovich</a:t>
            </a:r>
            <a:r>
              <a:rPr lang="en-CA" sz="2800" dirty="0"/>
              <a:t> Movement. </a:t>
            </a:r>
          </a:p>
        </p:txBody>
      </p:sp>
    </p:spTree>
    <p:extLst>
      <p:ext uri="{BB962C8B-B14F-4D97-AF65-F5344CB8AC3E}">
        <p14:creationId xmlns:p14="http://schemas.microsoft.com/office/powerpoint/2010/main" xmlns="" val="308379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0.gstatic.com/images?q=tbn:ANd9GcQtz_mUzd7ek7VyMwGLO2ri5tJ-axatKvbx0_lWNffyyzWHdIk6">
            <a:extLst>
              <a:ext uri="{FF2B5EF4-FFF2-40B4-BE49-F238E27FC236}">
                <a16:creationId xmlns:a16="http://schemas.microsoft.com/office/drawing/2014/main" xmlns="" id="{C99FF720-7611-4C2A-9AB5-8DABCF80E9D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13688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C07F6BA2-EF1B-4A48-A535-DBEA893E9D1F}"/>
              </a:ext>
            </a:extLst>
          </p:cNvPr>
          <p:cNvSpPr/>
          <p:nvPr/>
        </p:nvSpPr>
        <p:spPr>
          <a:xfrm>
            <a:off x="5317090" y="186008"/>
            <a:ext cx="6467885" cy="1754326"/>
          </a:xfrm>
          <a:prstGeom prst="rect">
            <a:avLst/>
          </a:prstGeom>
        </p:spPr>
        <p:txBody>
          <a:bodyPr wrap="square">
            <a:spAutoFit/>
          </a:bodyPr>
          <a:lstStyle/>
          <a:p>
            <a:r>
              <a:rPr lang="en-CA" sz="3600" b="1" dirty="0">
                <a:solidFill>
                  <a:srgbClr val="FF0000"/>
                </a:solidFill>
              </a:rPr>
              <a:t>Menachem</a:t>
            </a:r>
            <a:r>
              <a:rPr lang="en-CA" sz="3600" dirty="0"/>
              <a:t> </a:t>
            </a:r>
            <a:r>
              <a:rPr lang="en-CA" sz="3600" b="1" dirty="0">
                <a:solidFill>
                  <a:srgbClr val="FF0000"/>
                </a:solidFill>
              </a:rPr>
              <a:t>Mendel</a:t>
            </a:r>
            <a:r>
              <a:rPr lang="en-CA" sz="3600" dirty="0"/>
              <a:t> </a:t>
            </a:r>
            <a:r>
              <a:rPr lang="en-CA" sz="3600" b="1" dirty="0" err="1">
                <a:solidFill>
                  <a:srgbClr val="FF0000"/>
                </a:solidFill>
              </a:rPr>
              <a:t>Schneerson</a:t>
            </a:r>
            <a:endParaRPr lang="en-CA" sz="3600" b="1" dirty="0">
              <a:solidFill>
                <a:srgbClr val="FF0000"/>
              </a:solidFill>
            </a:endParaRPr>
          </a:p>
          <a:p>
            <a:r>
              <a:rPr lang="en-CA" sz="3600" dirty="0"/>
              <a:t>(1902-1994)</a:t>
            </a:r>
          </a:p>
          <a:p>
            <a:r>
              <a:rPr lang="en-CA" sz="3600" dirty="0"/>
              <a:t>Chabad/Lubavitch Movement </a:t>
            </a:r>
          </a:p>
        </p:txBody>
      </p:sp>
      <p:pic>
        <p:nvPicPr>
          <p:cNvPr id="3" name="Picture 2">
            <a:extLst>
              <a:ext uri="{FF2B5EF4-FFF2-40B4-BE49-F238E27FC236}">
                <a16:creationId xmlns:a16="http://schemas.microsoft.com/office/drawing/2014/main" xmlns="" id="{C1FE5E5F-A8E0-4EFB-B6FA-886B322D3804}"/>
              </a:ext>
            </a:extLst>
          </p:cNvPr>
          <p:cNvPicPr>
            <a:picLocks noChangeAspect="1"/>
          </p:cNvPicPr>
          <p:nvPr/>
        </p:nvPicPr>
        <p:blipFill>
          <a:blip r:embed="rId3" cstate="print"/>
          <a:stretch>
            <a:fillRect/>
          </a:stretch>
        </p:blipFill>
        <p:spPr>
          <a:xfrm>
            <a:off x="5863772" y="2068282"/>
            <a:ext cx="6386291" cy="4789719"/>
          </a:xfrm>
          <a:prstGeom prst="rect">
            <a:avLst/>
          </a:prstGeom>
        </p:spPr>
      </p:pic>
    </p:spTree>
    <p:extLst>
      <p:ext uri="{BB962C8B-B14F-4D97-AF65-F5344CB8AC3E}">
        <p14:creationId xmlns:p14="http://schemas.microsoft.com/office/powerpoint/2010/main" xmlns="" val="237924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bible.ca/manuscripts/bible-manuscripts-dss-dead-sea-scrolls-4Q175-4QTestimonia-Messianic-prophecy-Mt2-23-he-shall-be-called-a-Nazarine-Nazarite-branch-Jesus-90BC.jpg">
            <a:extLst>
              <a:ext uri="{FF2B5EF4-FFF2-40B4-BE49-F238E27FC236}">
                <a16:creationId xmlns:a16="http://schemas.microsoft.com/office/drawing/2014/main" xmlns="" id="{EA49CBD9-F67F-42E8-A36A-55E12E1FC47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7352" y="0"/>
            <a:ext cx="887571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993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ible.ca/manuscripts/bible-manuscripts-dss-dead-sea-scrolls-4Q174-4QFlorilegium-Messianic-prophecy-Mt2-23-he-shall-be-called-a-Nazarine-Nazarite-branch-Jesus-90BC.jpg">
            <a:extLst>
              <a:ext uri="{FF2B5EF4-FFF2-40B4-BE49-F238E27FC236}">
                <a16:creationId xmlns:a16="http://schemas.microsoft.com/office/drawing/2014/main" xmlns="" id="{B8EF841B-208F-4FCA-A7F1-0007D4D55D9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7352" y="0"/>
            <a:ext cx="887571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089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6BC5B56-9ADF-4DCD-A670-2F5E60B874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1886" y="688523"/>
            <a:ext cx="7916487" cy="4472248"/>
          </a:xfrm>
          <a:prstGeom prst="rect">
            <a:avLst/>
          </a:prstGeom>
        </p:spPr>
      </p:pic>
      <p:sp>
        <p:nvSpPr>
          <p:cNvPr id="2" name="Rectangle 1">
            <a:extLst>
              <a:ext uri="{FF2B5EF4-FFF2-40B4-BE49-F238E27FC236}">
                <a16:creationId xmlns:a16="http://schemas.microsoft.com/office/drawing/2014/main" xmlns="" id="{D5E8FB4D-BAD9-4597-8E53-2899310E7D6F}"/>
              </a:ext>
            </a:extLst>
          </p:cNvPr>
          <p:cNvSpPr/>
          <p:nvPr/>
        </p:nvSpPr>
        <p:spPr>
          <a:xfrm>
            <a:off x="13630" y="153922"/>
            <a:ext cx="12013353" cy="5847755"/>
          </a:xfrm>
          <a:prstGeom prst="rect">
            <a:avLst/>
          </a:prstGeom>
        </p:spPr>
        <p:txBody>
          <a:bodyPr wrap="none">
            <a:spAutoFit/>
          </a:bodyPr>
          <a:lstStyle/>
          <a:p>
            <a:r>
              <a:rPr lang="en-CA" sz="3200" dirty="0">
                <a:latin typeface="VAGRounded BT" panose="020F0702020204020204" pitchFamily="34" charset="0"/>
              </a:rPr>
              <a:t>“Melchizedek” dead Sea Scroll: 90 BC: 11QMelchizekek</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“Although 1QapGen 22:14–17 retells the story of Melchizedek</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without elaboration, in 11QMelchizedek, </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Melchizedek ceases to be an earthly figure. </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He rather becomes an angel called “the heavenly one” </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and he is a central figure in the eschatological drama. </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the end of days he proclaims release to the captives</a:t>
            </a:r>
          </a:p>
          <a:p>
            <a:r>
              <a:rPr lang="en-CA"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(11QMelch. 2:6; cf. Lev 25:10), </a:t>
            </a:r>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exacts </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vengeance of the judgements of God” (11QMelch 2:13) </a:t>
            </a:r>
          </a:p>
          <a:p>
            <a:r>
              <a:rPr lang="en-C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and delivers the sons of light from Belial (11QMelch 2:13).”</a:t>
            </a:r>
          </a:p>
          <a:p>
            <a:r>
              <a:rPr lang="en-CA" dirty="0"/>
              <a:t>(Dictionary of the later New Testament and its developments, Melchizedek, p 729, 1997 AD)</a:t>
            </a:r>
          </a:p>
        </p:txBody>
      </p:sp>
      <p:sp>
        <p:nvSpPr>
          <p:cNvPr id="3" name="Rectangle 2">
            <a:extLst>
              <a:ext uri="{FF2B5EF4-FFF2-40B4-BE49-F238E27FC236}">
                <a16:creationId xmlns:a16="http://schemas.microsoft.com/office/drawing/2014/main" xmlns="" id="{3445784A-A73A-4413-97E8-1F7FD9CE65FC}"/>
              </a:ext>
            </a:extLst>
          </p:cNvPr>
          <p:cNvSpPr/>
          <p:nvPr/>
        </p:nvSpPr>
        <p:spPr>
          <a:xfrm>
            <a:off x="647806" y="6117928"/>
            <a:ext cx="11109131" cy="400110"/>
          </a:xfrm>
          <a:prstGeom prst="rect">
            <a:avLst/>
          </a:prstGeom>
          <a:noFill/>
          <a:ln w="47625">
            <a:solidFill>
              <a:schemeClr val="tx1"/>
            </a:solidFill>
          </a:ln>
        </p:spPr>
        <p:txBody>
          <a:bodyPr wrap="none">
            <a:spAutoFit/>
          </a:bodyPr>
          <a:lstStyle/>
          <a:p>
            <a:r>
              <a:rPr lang="en-CA" sz="2000" dirty="0">
                <a:latin typeface="VAGRounded BT" panose="020F0702020204020204" pitchFamily="34" charset="0"/>
              </a:rPr>
              <a:t>The Book of Hebrews validates the connection between Jesus of Nazareth and Melchizedek</a:t>
            </a:r>
            <a:endParaRPr lang="en-CA" sz="2000" dirty="0"/>
          </a:p>
        </p:txBody>
      </p:sp>
    </p:spTree>
    <p:extLst>
      <p:ext uri="{BB962C8B-B14F-4D97-AF65-F5344CB8AC3E}">
        <p14:creationId xmlns:p14="http://schemas.microsoft.com/office/powerpoint/2010/main" xmlns="" val="310080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ca/coins/Messianic-prophecy-star-of-bethlehem-coin-Jesus-Christ-the-Nazarene-born-Numbers24-17-Dead-Sea-Scroll-4QTestimonia.jpg">
            <a:extLst>
              <a:ext uri="{FF2B5EF4-FFF2-40B4-BE49-F238E27FC236}">
                <a16:creationId xmlns:a16="http://schemas.microsoft.com/office/drawing/2014/main" xmlns="" id="{65443C0A-DFA7-49A8-96FF-16105916BD0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872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DA60347-117E-4603-8965-7432B16CFB3D}"/>
              </a:ext>
            </a:extLst>
          </p:cNvPr>
          <p:cNvSpPr>
            <a:spLocks noGrp="1"/>
          </p:cNvSpPr>
          <p:nvPr>
            <p:ph type="subTitle" idx="4294967295"/>
          </p:nvPr>
        </p:nvSpPr>
        <p:spPr>
          <a:xfrm>
            <a:off x="67351" y="122978"/>
            <a:ext cx="12027053" cy="1733100"/>
          </a:xfrm>
        </p:spPr>
        <p:txBody>
          <a:bodyPr>
            <a:normAutofit fontScale="25000" lnSpcReduction="20000"/>
          </a:bodyPr>
          <a:lstStyle/>
          <a:p>
            <a:pPr marL="0" indent="0" algn="ctr">
              <a:buNone/>
            </a:pPr>
            <a:r>
              <a:rPr lang="en-CA" sz="13500" b="1" dirty="0"/>
              <a:t>14 of these coins excavated in 2017 at Shiloh. </a:t>
            </a:r>
          </a:p>
          <a:p>
            <a:pPr marL="0" indent="0">
              <a:buNone/>
            </a:pPr>
            <a:r>
              <a:rPr lang="en-CA" sz="9600" b="1" dirty="0"/>
              <a:t>Messianic Star: Num 24:17 </a:t>
            </a:r>
            <a:r>
              <a:rPr lang="en-CA" sz="9600" dirty="0"/>
              <a:t>(fulfilled in Star of Bethlehem) </a:t>
            </a:r>
            <a:r>
              <a:rPr lang="en-CA" sz="9600" dirty="0">
                <a:hlinkClick r:id="rId2"/>
              </a:rPr>
              <a:t>DSS: 4QTestimonia</a:t>
            </a:r>
            <a:r>
              <a:rPr lang="en-CA" sz="9600" dirty="0"/>
              <a:t> </a:t>
            </a:r>
          </a:p>
          <a:p>
            <a:pPr marL="0" indent="0">
              <a:buNone/>
            </a:pPr>
            <a:r>
              <a:rPr lang="en-CA" sz="9600" dirty="0"/>
              <a:t>The smallest and most common coin featured a messianic star from Balaam’s prophecy. </a:t>
            </a:r>
            <a:r>
              <a:rPr lang="en-CA" sz="9600" dirty="0" err="1"/>
              <a:t>Jannaeus</a:t>
            </a:r>
            <a:r>
              <a:rPr lang="en-CA" sz="9600" dirty="0"/>
              <a:t> clearly invoked messiah-like symbolism for himself given he enjoyed independence from Rome 103-76 BC. (fulfilled in Star of Bethlehem)</a:t>
            </a:r>
            <a:endParaRPr lang="en-CA" sz="6200" dirty="0"/>
          </a:p>
        </p:txBody>
      </p:sp>
      <p:pic>
        <p:nvPicPr>
          <p:cNvPr id="9" name="Picture 8">
            <a:extLst>
              <a:ext uri="{FF2B5EF4-FFF2-40B4-BE49-F238E27FC236}">
                <a16:creationId xmlns:a16="http://schemas.microsoft.com/office/drawing/2014/main" xmlns="" id="{AD1F3228-0231-47A0-9421-F8901B2337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2305" y="1856078"/>
            <a:ext cx="6806199" cy="5001922"/>
          </a:xfrm>
          <a:prstGeom prst="rect">
            <a:avLst/>
          </a:prstGeom>
        </p:spPr>
      </p:pic>
    </p:spTree>
    <p:extLst>
      <p:ext uri="{BB962C8B-B14F-4D97-AF65-F5344CB8AC3E}">
        <p14:creationId xmlns:p14="http://schemas.microsoft.com/office/powerpoint/2010/main" xmlns="" val="412873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9C048B-2E3A-4B7D-ACC5-91C43AA9F62F}"/>
              </a:ext>
            </a:extLst>
          </p:cNvPr>
          <p:cNvSpPr/>
          <p:nvPr/>
        </p:nvSpPr>
        <p:spPr>
          <a:xfrm>
            <a:off x="247650" y="305068"/>
            <a:ext cx="11944351" cy="5632311"/>
          </a:xfrm>
          <a:prstGeom prst="rect">
            <a:avLst/>
          </a:prstGeom>
        </p:spPr>
        <p:txBody>
          <a:bodyPr wrap="square">
            <a:spAutoFit/>
          </a:bodyPr>
          <a:lstStyle/>
          <a:p>
            <a:r>
              <a:rPr lang="en-CA" sz="4000" b="1" dirty="0">
                <a:solidFill>
                  <a:srgbClr val="000000"/>
                </a:solidFill>
              </a:rPr>
              <a:t>Jewish Messianic expectation</a:t>
            </a:r>
          </a:p>
          <a:p>
            <a:endParaRPr lang="en-CA" sz="4000" dirty="0"/>
          </a:p>
          <a:p>
            <a:r>
              <a:rPr lang="en-CA" sz="4000" dirty="0"/>
              <a:t>"Now while the people were in </a:t>
            </a:r>
            <a:r>
              <a:rPr lang="en-CA" sz="4000" dirty="0">
                <a:solidFill>
                  <a:srgbClr val="FF0000"/>
                </a:solidFill>
              </a:rPr>
              <a:t>a state of expectation </a:t>
            </a:r>
            <a:r>
              <a:rPr lang="en-CA" sz="4000" dirty="0"/>
              <a:t>and </a:t>
            </a:r>
            <a:r>
              <a:rPr lang="en-CA" sz="4000" dirty="0">
                <a:solidFill>
                  <a:srgbClr val="FF0000"/>
                </a:solidFill>
              </a:rPr>
              <a:t>all were wondering in their hearts </a:t>
            </a:r>
            <a:r>
              <a:rPr lang="en-CA" sz="4000" dirty="0"/>
              <a:t>about John, as to whether he was the Christ, John answered and said to them all, “As for me, I baptize you with water; but One is coming who is mightier than I, and I am not fit to untie the thong of His sandals; He will baptize you with the Holy Spirit and fire." (Luke 3:15–16)</a:t>
            </a:r>
          </a:p>
        </p:txBody>
      </p:sp>
    </p:spTree>
    <p:extLst>
      <p:ext uri="{BB962C8B-B14F-4D97-AF65-F5344CB8AC3E}">
        <p14:creationId xmlns:p14="http://schemas.microsoft.com/office/powerpoint/2010/main" xmlns="" val="7484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D1F3228-0231-47A0-9421-F8901B2337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xmlns="" val="196006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FFC369B-FC58-4D37-9760-C95BAD9F14D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12192001" cy="6857099"/>
          </a:xfrm>
          <a:prstGeom prst="rect">
            <a:avLst/>
          </a:prstGeom>
        </p:spPr>
      </p:pic>
    </p:spTree>
    <p:extLst>
      <p:ext uri="{BB962C8B-B14F-4D97-AF65-F5344CB8AC3E}">
        <p14:creationId xmlns:p14="http://schemas.microsoft.com/office/powerpoint/2010/main" xmlns="" val="271818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092ABEF-1C34-41A3-A095-E1EABD668F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12192001" cy="6865883"/>
          </a:xfrm>
          <a:prstGeom prst="rect">
            <a:avLst/>
          </a:prstGeom>
        </p:spPr>
      </p:pic>
    </p:spTree>
    <p:extLst>
      <p:ext uri="{BB962C8B-B14F-4D97-AF65-F5344CB8AC3E}">
        <p14:creationId xmlns:p14="http://schemas.microsoft.com/office/powerpoint/2010/main" xmlns="" val="159080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170" name="Picture 2" descr="http://www.bible.ca/coins/Jesus-coins-of-the-bible-Greek-Empire-Alexander-Jannaeus-103-76BC-Prutah-Widows-Mite-AE-bronze-Inscription-King-Priest-Alexander-8ray-star-inverted-anchor-78BC-MeshorerK17-Hendin1151-KEM644-M.jpg">
            <a:extLst>
              <a:ext uri="{FF2B5EF4-FFF2-40B4-BE49-F238E27FC236}">
                <a16:creationId xmlns:a16="http://schemas.microsoft.com/office/drawing/2014/main" xmlns="" id="{903BD535-5511-4DCA-B215-D4FD71F0AD4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3026" y="1753467"/>
            <a:ext cx="7852947" cy="51045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5B952021-E52D-44C4-A568-6264432976C5}"/>
              </a:ext>
            </a:extLst>
          </p:cNvPr>
          <p:cNvSpPr/>
          <p:nvPr/>
        </p:nvSpPr>
        <p:spPr>
          <a:xfrm>
            <a:off x="111044" y="0"/>
            <a:ext cx="11884262" cy="1815882"/>
          </a:xfrm>
          <a:prstGeom prst="rect">
            <a:avLst/>
          </a:prstGeom>
          <a:solidFill>
            <a:schemeClr val="accent4">
              <a:lumMod val="40000"/>
              <a:lumOff val="60000"/>
            </a:schemeClr>
          </a:solidFill>
        </p:spPr>
        <p:txBody>
          <a:bodyPr wrap="square">
            <a:spAutoFit/>
          </a:bodyPr>
          <a:lstStyle/>
          <a:p>
            <a:r>
              <a:rPr lang="en-CA" sz="4000" b="1" dirty="0">
                <a:solidFill>
                  <a:srgbClr val="000000"/>
                </a:solidFill>
                <a:latin typeface="Calibri" panose="020F0502020204030204" pitchFamily="34" charset="0"/>
              </a:rPr>
              <a:t>Star, Priest, King, branch temple builder: </a:t>
            </a:r>
            <a:r>
              <a:rPr lang="en-CA" sz="4000" b="1" dirty="0" err="1">
                <a:solidFill>
                  <a:srgbClr val="000000"/>
                </a:solidFill>
                <a:latin typeface="Calibri" panose="020F0502020204030204" pitchFamily="34" charset="0"/>
              </a:rPr>
              <a:t>Zech</a:t>
            </a:r>
            <a:r>
              <a:rPr lang="en-CA" sz="4000" b="1" dirty="0">
                <a:solidFill>
                  <a:srgbClr val="000000"/>
                </a:solidFill>
                <a:latin typeface="Calibri" panose="020F0502020204030204" pitchFamily="34" charset="0"/>
              </a:rPr>
              <a:t> 6:12-13</a:t>
            </a:r>
          </a:p>
          <a:p>
            <a:r>
              <a:rPr lang="en-CA" b="1" dirty="0">
                <a:solidFill>
                  <a:srgbClr val="000000"/>
                </a:solidFill>
                <a:latin typeface="Calibri" panose="020F0502020204030204" pitchFamily="34" charset="0"/>
              </a:rPr>
              <a:t> </a:t>
            </a:r>
            <a:r>
              <a:rPr lang="en-CA" u="sng" dirty="0">
                <a:solidFill>
                  <a:srgbClr val="954F72"/>
                </a:solidFill>
                <a:latin typeface="Calibri" panose="020F0502020204030204" pitchFamily="34" charset="0"/>
                <a:hlinkClick r:id="rId3"/>
              </a:rPr>
              <a:t>4QTestimonia</a:t>
            </a:r>
            <a:endParaRPr lang="en-CA" u="sng" dirty="0">
              <a:solidFill>
                <a:srgbClr val="954F72"/>
              </a:solidFill>
              <a:latin typeface="Calibri" panose="020F0502020204030204" pitchFamily="34" charset="0"/>
            </a:endParaRPr>
          </a:p>
          <a:p>
            <a:r>
              <a:rPr lang="en-CA" dirty="0"/>
              <a:t>This special issue “widows Mite” features triple messianic imagery of priest-King, branch, temple restorer. “King-Priest” are spelled in long extinct Paleo-Hebrew in between the rays of the star creating a triple messianic connection with “Of King Alexander” on the flip side, implying that </a:t>
            </a:r>
            <a:r>
              <a:rPr lang="en-CA" dirty="0" err="1"/>
              <a:t>Jannaeus</a:t>
            </a:r>
            <a:r>
              <a:rPr lang="en-CA" dirty="0"/>
              <a:t> himself was the messiah.</a:t>
            </a:r>
            <a:endParaRPr lang="en-CA"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171204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ible.ca/coins/Jesus-coins-of-the-bible-Greek-Empire-Alexander-Jannaeus-103-76BC-Prutah-Widows-Mite-AE-bronze-Inscription-King-Priest-Alexander-8ray-star-inverted-anchor-78BC-MeshorerK17-Hendin1151-KEM644-M.jpg">
            <a:extLst>
              <a:ext uri="{FF2B5EF4-FFF2-40B4-BE49-F238E27FC236}">
                <a16:creationId xmlns:a16="http://schemas.microsoft.com/office/drawing/2014/main" xmlns="" id="{903BD535-5511-4DCA-B215-D4FD71F0AD4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167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8194" name="Picture 2" descr="http://www.bible.ca/coins/Jesus-coins-of-the-bible-Hasmonean-166-37BC-Matthias-Antigonus-40-37BC-AE-Bronze-4Prutah-Inscription-Mattatayah-High-Priest-of-King-Antigonus-Cornucopia-ribbon-vine-grapes-wreath-dots-Meshorer37-Hendin1163-KEM811-D.jpg">
            <a:extLst>
              <a:ext uri="{FF2B5EF4-FFF2-40B4-BE49-F238E27FC236}">
                <a16:creationId xmlns:a16="http://schemas.microsoft.com/office/drawing/2014/main" xmlns="" id="{ED38EAD8-BEBC-4EE2-B3D8-12F348BC93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1337" y="1855827"/>
            <a:ext cx="7695473" cy="500217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D937D1D5-D97F-40E3-9124-58CCA7C33AA9}"/>
              </a:ext>
            </a:extLst>
          </p:cNvPr>
          <p:cNvSpPr/>
          <p:nvPr/>
        </p:nvSpPr>
        <p:spPr>
          <a:xfrm>
            <a:off x="427305" y="94388"/>
            <a:ext cx="11442396" cy="1600438"/>
          </a:xfrm>
          <a:prstGeom prst="rect">
            <a:avLst/>
          </a:prstGeom>
        </p:spPr>
        <p:txBody>
          <a:bodyPr wrap="square">
            <a:spAutoFit/>
          </a:bodyPr>
          <a:lstStyle/>
          <a:p>
            <a:r>
              <a:rPr lang="en-CA" sz="4400" b="1" dirty="0">
                <a:solidFill>
                  <a:srgbClr val="000000"/>
                </a:solidFill>
                <a:latin typeface="Calibri" panose="020F0502020204030204" pitchFamily="34" charset="0"/>
              </a:rPr>
              <a:t>Priest-King: </a:t>
            </a:r>
            <a:r>
              <a:rPr lang="en-CA" sz="4400" b="1" dirty="0" err="1">
                <a:solidFill>
                  <a:srgbClr val="000000"/>
                </a:solidFill>
                <a:latin typeface="Calibri" panose="020F0502020204030204" pitchFamily="34" charset="0"/>
              </a:rPr>
              <a:t>Zech</a:t>
            </a:r>
            <a:r>
              <a:rPr lang="en-CA" sz="4400" b="1" dirty="0">
                <a:solidFill>
                  <a:srgbClr val="000000"/>
                </a:solidFill>
                <a:latin typeface="Calibri" panose="020F0502020204030204" pitchFamily="34" charset="0"/>
              </a:rPr>
              <a:t> 6:12-13  </a:t>
            </a:r>
            <a:r>
              <a:rPr lang="en-CA" sz="4400" b="1" dirty="0">
                <a:latin typeface="Calibri" panose="020F0502020204030204" pitchFamily="34" charset="0"/>
              </a:rPr>
              <a:t>4QTestimonia</a:t>
            </a:r>
          </a:p>
          <a:p>
            <a:r>
              <a:rPr lang="en-CA" dirty="0"/>
              <a:t>While others minted a coins with either King or Priest on them, </a:t>
            </a:r>
            <a:r>
              <a:rPr lang="en-CA" dirty="0" err="1"/>
              <a:t>Antigonus</a:t>
            </a:r>
            <a:r>
              <a:rPr lang="en-CA" dirty="0"/>
              <a:t> II was the only other Hasmonean to mint a single coin with both priest and king on it. With Herod’s rebuilt of the temple in 18 BC, perhaps the Jewish temple was run down and in need of repair like in the time of Josiah. This encouraged their role as temple restorers.</a:t>
            </a:r>
            <a:endParaRPr lang="en-CA" dirty="0">
              <a:solidFill>
                <a:srgbClr val="000000"/>
              </a:solidFill>
              <a:latin typeface="Calibri" panose="020F0502020204030204" pitchFamily="34" charset="0"/>
            </a:endParaRPr>
          </a:p>
        </p:txBody>
      </p:sp>
    </p:spTree>
    <p:extLst>
      <p:ext uri="{BB962C8B-B14F-4D97-AF65-F5344CB8AC3E}">
        <p14:creationId xmlns:p14="http://schemas.microsoft.com/office/powerpoint/2010/main" xmlns="" val="372266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bible.ca/coins/Jesus-coins-of-the-bible-Hasmonean-166-37BC-Matthias-Antigonus-40-37BC-AE-Bronze-4Prutah-Inscription-Mattatayah-High-Priest-of-King-Antigonus-Cornucopia-ribbon-vine-grapes-wreath-dots-Meshorer37-Hendin1163-KEM811-D.jpg">
            <a:extLst>
              <a:ext uri="{FF2B5EF4-FFF2-40B4-BE49-F238E27FC236}">
                <a16:creationId xmlns:a16="http://schemas.microsoft.com/office/drawing/2014/main" xmlns="" id="{ED38EAD8-BEBC-4EE2-B3D8-12F348BC93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9789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0242" name="Picture 2" descr="http://www.bible.ca/coins/Jesus-coins-of-the-bible-Roman-Empire-Second-Jewish-War-132-135AD-Bar-Kokhba-Koziba-son-star-lie-prutah-AE-Bronze-Inscription-Simon-Prince-of-Israel-Yr1-redemption-Israel-Palm-wreath-lyre-132AD-Meshorer223-Hendin1377-H.jpg">
            <a:extLst>
              <a:ext uri="{FF2B5EF4-FFF2-40B4-BE49-F238E27FC236}">
                <a16:creationId xmlns:a16="http://schemas.microsoft.com/office/drawing/2014/main" xmlns="" id="{8887D7D6-E851-4785-B127-67764AC0AFE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2883" y="2218185"/>
            <a:ext cx="7138011" cy="463981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1037BCC8-802D-4010-A122-5A0A5898F6B6}"/>
              </a:ext>
            </a:extLst>
          </p:cNvPr>
          <p:cNvSpPr/>
          <p:nvPr/>
        </p:nvSpPr>
        <p:spPr>
          <a:xfrm>
            <a:off x="64557" y="0"/>
            <a:ext cx="11876696" cy="2092881"/>
          </a:xfrm>
          <a:prstGeom prst="rect">
            <a:avLst/>
          </a:prstGeom>
        </p:spPr>
        <p:txBody>
          <a:bodyPr wrap="square">
            <a:spAutoFit/>
          </a:bodyPr>
          <a:lstStyle/>
          <a:p>
            <a:r>
              <a:rPr lang="en-CA" sz="4000" b="1" dirty="0"/>
              <a:t>Prince: Isa 9:6</a:t>
            </a:r>
          </a:p>
          <a:p>
            <a:r>
              <a:rPr lang="en-CA" dirty="0"/>
              <a:t>If the Hasmonean’s hinted quietly they were the messiah, Simon Bar </a:t>
            </a:r>
            <a:r>
              <a:rPr lang="en-CA" dirty="0" err="1"/>
              <a:t>Kokhba</a:t>
            </a:r>
            <a:r>
              <a:rPr lang="en-CA" dirty="0"/>
              <a:t> removed all doubt he was the messiah as clearly seen in his coins. In year one Simon Christ applied the “prince” of Isa 9:6 messianic prophecy to himself and indeed he ran the government and defeated Israel’s enemies (Rome) for three years.</a:t>
            </a:r>
          </a:p>
          <a:p>
            <a:r>
              <a:rPr lang="en-CA" dirty="0"/>
              <a:t>“Simon bar </a:t>
            </a:r>
            <a:r>
              <a:rPr lang="en-CA" dirty="0" err="1"/>
              <a:t>Kosiba</a:t>
            </a:r>
            <a:r>
              <a:rPr lang="en-CA" dirty="0"/>
              <a:t>, President/Prince over Israel, to </a:t>
            </a:r>
            <a:r>
              <a:rPr lang="en-CA" dirty="0" err="1"/>
              <a:t>Yehonathan</a:t>
            </a:r>
            <a:r>
              <a:rPr lang="en-CA" dirty="0"/>
              <a:t> and </a:t>
            </a:r>
            <a:r>
              <a:rPr lang="en-CA" dirty="0" err="1"/>
              <a:t>Masabala</a:t>
            </a:r>
            <a:r>
              <a:rPr lang="en-CA" dirty="0"/>
              <a:t>, peace. [My order is] that you search and seize the wheat which is in the possession of </a:t>
            </a:r>
            <a:r>
              <a:rPr lang="en-CA" dirty="0" err="1"/>
              <a:t>Hanun</a:t>
            </a:r>
            <a:r>
              <a:rPr lang="en-CA" dirty="0"/>
              <a:t>” (Bar </a:t>
            </a:r>
            <a:r>
              <a:rPr lang="en-CA" dirty="0" err="1"/>
              <a:t>Kokhba's</a:t>
            </a:r>
            <a:r>
              <a:rPr lang="en-CA" dirty="0"/>
              <a:t> Letters, The Wooden Letter)</a:t>
            </a:r>
          </a:p>
        </p:txBody>
      </p:sp>
    </p:spTree>
    <p:extLst>
      <p:ext uri="{BB962C8B-B14F-4D97-AF65-F5344CB8AC3E}">
        <p14:creationId xmlns:p14="http://schemas.microsoft.com/office/powerpoint/2010/main" xmlns="" val="563158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bible.ca/coins/Jesus-coins-of-the-bible-Roman-Empire-Second-Jewish-War-132-135AD-Bar-Kokhba-Koziba-son-star-lie-prutah-AE-Bronze-Inscription-Simon-Prince-of-Israel-Yr1-redemption-Israel-Palm-wreath-lyre-132AD-Meshorer223-Hendin1377-H.jpg">
            <a:extLst>
              <a:ext uri="{FF2B5EF4-FFF2-40B4-BE49-F238E27FC236}">
                <a16:creationId xmlns:a16="http://schemas.microsoft.com/office/drawing/2014/main" xmlns="" id="{8887D7D6-E851-4785-B127-67764AC0AFE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4348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5362" name="Picture 2" descr="http://www.bible.ca/coins/Jesus-coins-of-the-bible-Roman-Empire-Second-Jewish-War-132-135AD-Simon-Bar-Kokhba-Koziba-son-star-lie-tetradrachm-AR-Silver-Inscription-Yr2-freedom-Israel-temple-ark-Lulav-Etrog-133AD-Meshorer233-Hendin1388-H.jpg">
            <a:extLst>
              <a:ext uri="{FF2B5EF4-FFF2-40B4-BE49-F238E27FC236}">
                <a16:creationId xmlns:a16="http://schemas.microsoft.com/office/drawing/2014/main" xmlns="" id="{CEC6999B-7881-4567-8031-8155784E865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3511" y="1554630"/>
            <a:ext cx="8158844" cy="530337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996A0CCC-FB25-4775-B4B0-66B90DFDA26C}"/>
              </a:ext>
            </a:extLst>
          </p:cNvPr>
          <p:cNvSpPr/>
          <p:nvPr/>
        </p:nvSpPr>
        <p:spPr>
          <a:xfrm>
            <a:off x="38972" y="77302"/>
            <a:ext cx="11077969" cy="1477328"/>
          </a:xfrm>
          <a:prstGeom prst="rect">
            <a:avLst/>
          </a:prstGeom>
        </p:spPr>
        <p:txBody>
          <a:bodyPr wrap="square">
            <a:spAutoFit/>
          </a:bodyPr>
          <a:lstStyle/>
          <a:p>
            <a:r>
              <a:rPr lang="en-CA" sz="3600" b="1" dirty="0"/>
              <a:t>Restored temple: Amos 9:11; 2 Sam 7:14 </a:t>
            </a:r>
            <a:r>
              <a:rPr lang="en-CA" sz="3200" dirty="0"/>
              <a:t>4QFlorilegium</a:t>
            </a:r>
            <a:endParaRPr lang="en-CA" dirty="0"/>
          </a:p>
          <a:p>
            <a:r>
              <a:rPr lang="en-CA" dirty="0"/>
              <a:t>With Simon’s successes in year one, his “year two of freedom of Israel” coins with the messianic star above the restored Jerusalem temple represent the peak of his power. He was now boldly claiming to be the Messiah of prophecy and a large majority of the Jews believed his claim that the “Days of the Messiah” had begun!</a:t>
            </a:r>
          </a:p>
        </p:txBody>
      </p:sp>
    </p:spTree>
    <p:extLst>
      <p:ext uri="{BB962C8B-B14F-4D97-AF65-F5344CB8AC3E}">
        <p14:creationId xmlns:p14="http://schemas.microsoft.com/office/powerpoint/2010/main" xmlns="" val="84326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9C048B-2E3A-4B7D-ACC5-91C43AA9F62F}"/>
              </a:ext>
            </a:extLst>
          </p:cNvPr>
          <p:cNvSpPr/>
          <p:nvPr/>
        </p:nvSpPr>
        <p:spPr>
          <a:xfrm>
            <a:off x="247650" y="305068"/>
            <a:ext cx="11944351" cy="6617196"/>
          </a:xfrm>
          <a:prstGeom prst="rect">
            <a:avLst/>
          </a:prstGeom>
        </p:spPr>
        <p:txBody>
          <a:bodyPr wrap="square">
            <a:spAutoFit/>
          </a:bodyPr>
          <a:lstStyle/>
          <a:p>
            <a:r>
              <a:rPr lang="en-CA" sz="4000" b="1" dirty="0">
                <a:solidFill>
                  <a:srgbClr val="000000"/>
                </a:solidFill>
              </a:rPr>
              <a:t>Jewish Messianic expectation</a:t>
            </a:r>
          </a:p>
          <a:p>
            <a:r>
              <a:rPr lang="en-CA" sz="4000" dirty="0"/>
              <a:t>"And he confessed and did not deny, but confessed, “I am not the Christ.” They asked him, “What then? </a:t>
            </a:r>
            <a:r>
              <a:rPr lang="en-CA" sz="4000" dirty="0">
                <a:solidFill>
                  <a:srgbClr val="FF0000"/>
                </a:solidFill>
              </a:rPr>
              <a:t>Are you Elijah?</a:t>
            </a:r>
            <a:r>
              <a:rPr lang="en-CA" sz="4000" dirty="0"/>
              <a:t>” And he said, “I am not.” “</a:t>
            </a:r>
            <a:r>
              <a:rPr lang="en-CA" sz="4000" dirty="0">
                <a:solidFill>
                  <a:srgbClr val="FF0000"/>
                </a:solidFill>
              </a:rPr>
              <a:t>Are you the Prophet?</a:t>
            </a:r>
            <a:r>
              <a:rPr lang="en-CA" sz="4000" dirty="0"/>
              <a:t>” And he answered, “No.” Then they said to him, “Who are you, so that we may give an answer to those who sent us? What do you say about yourself?” "They asked him, and said to him, “Why then are you baptizing, if you are not </a:t>
            </a:r>
            <a:r>
              <a:rPr lang="en-CA" sz="4000" dirty="0">
                <a:solidFill>
                  <a:srgbClr val="FF0000"/>
                </a:solidFill>
              </a:rPr>
              <a:t>the Christ</a:t>
            </a:r>
            <a:r>
              <a:rPr lang="en-CA" sz="4000" dirty="0"/>
              <a:t>, nor </a:t>
            </a:r>
            <a:r>
              <a:rPr lang="en-CA" sz="4000" dirty="0">
                <a:solidFill>
                  <a:srgbClr val="FF0000"/>
                </a:solidFill>
              </a:rPr>
              <a:t>Elijah</a:t>
            </a:r>
            <a:r>
              <a:rPr lang="en-CA" sz="4000" dirty="0"/>
              <a:t>, nor the </a:t>
            </a:r>
            <a:r>
              <a:rPr lang="en-CA" sz="4000" dirty="0">
                <a:solidFill>
                  <a:srgbClr val="FF0000"/>
                </a:solidFill>
              </a:rPr>
              <a:t>Prophet</a:t>
            </a:r>
            <a:r>
              <a:rPr lang="en-CA" sz="4000" dirty="0"/>
              <a:t>?” (John 1:20–22,25)</a:t>
            </a:r>
          </a:p>
          <a:p>
            <a:pPr algn="ctr">
              <a:tabLst>
                <a:tab pos="1522375" algn="l"/>
              </a:tabLst>
            </a:pPr>
            <a:endParaRPr lang="en-CA" sz="2400" b="1" dirty="0"/>
          </a:p>
        </p:txBody>
      </p:sp>
    </p:spTree>
    <p:extLst>
      <p:ext uri="{BB962C8B-B14F-4D97-AF65-F5344CB8AC3E}">
        <p14:creationId xmlns:p14="http://schemas.microsoft.com/office/powerpoint/2010/main" xmlns="" val="2879070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ible.ca/coins/Jesus-coins-of-the-bible-Roman-Empire-Second-Jewish-War-132-135AD-Simon-Bar-Kokhba-Koziba-son-star-lie-tetradrachm-AR-Silver-Inscription-Yr2-freedom-Israel-temple-ark-Lulav-Etrog-133AD-Meshorer233-Hendin1388-H.jpg">
            <a:extLst>
              <a:ext uri="{FF2B5EF4-FFF2-40B4-BE49-F238E27FC236}">
                <a16:creationId xmlns:a16="http://schemas.microsoft.com/office/drawing/2014/main" xmlns="" id="{7FECD30E-0417-4E8A-8108-4F7F7AA3EE1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6532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7410" name="Picture 2" descr="http://www.bible.ca/coins/Jesus-coins-of-the-bible-Roman-Empire-Second-Jewish-War-132-135AD-Simon-Bar-Kokhba-Koziba-son-star-lie-prutah-AE-bronze-Inscription-Simon-freedom-Jerusalem-palm-grape-Yr3-135AD-Meshorer302a-Hendin1440-KEM1179-K.jpg">
            <a:extLst>
              <a:ext uri="{FF2B5EF4-FFF2-40B4-BE49-F238E27FC236}">
                <a16:creationId xmlns:a16="http://schemas.microsoft.com/office/drawing/2014/main" xmlns="" id="{0554C8E5-41D3-4A04-BA4A-F60ED1ED738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0272" y="1631216"/>
            <a:ext cx="8041021" cy="522678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09890C70-06A7-40DD-8E23-ED36F1684F20}"/>
              </a:ext>
            </a:extLst>
          </p:cNvPr>
          <p:cNvSpPr/>
          <p:nvPr/>
        </p:nvSpPr>
        <p:spPr>
          <a:xfrm>
            <a:off x="72835" y="0"/>
            <a:ext cx="11114263" cy="1631216"/>
          </a:xfrm>
          <a:prstGeom prst="rect">
            <a:avLst/>
          </a:prstGeom>
        </p:spPr>
        <p:txBody>
          <a:bodyPr wrap="square">
            <a:spAutoFit/>
          </a:bodyPr>
          <a:lstStyle/>
          <a:p>
            <a:r>
              <a:rPr lang="en-CA" sz="2800" b="1" dirty="0"/>
              <a:t>Simon the Christ </a:t>
            </a:r>
            <a:r>
              <a:rPr lang="en-CA" dirty="0"/>
              <a:t>“Son of the Star” became “son of the Lie” after his defeat.</a:t>
            </a:r>
          </a:p>
          <a:p>
            <a:r>
              <a:rPr lang="en-CA" dirty="0"/>
              <a:t>This year three coin has “Simon” on the obverse and “for the freedom of Jerusalem” on the reverse. The substitution of freedom of “Israel” for “Jerusalem” focused the need to restore the Temple destroyed in 70 AD. Simon, known as “son of the Star” was called “son of the Lie” after a massive slaughter in 135 AD by Hadrian who erected a temple of Jupiter on the temple mount.</a:t>
            </a:r>
          </a:p>
        </p:txBody>
      </p:sp>
    </p:spTree>
    <p:extLst>
      <p:ext uri="{BB962C8B-B14F-4D97-AF65-F5344CB8AC3E}">
        <p14:creationId xmlns:p14="http://schemas.microsoft.com/office/powerpoint/2010/main" xmlns="" val="4215169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ible.ca/coins/Jesus-coins-of-the-bible-Roman-Empire-Second-Jewish-War-132-135AD-Simon-Bar-Kokhba-Koziba-son-star-lie-prutah-AE-bronze-Inscription-Simon-freedom-Jerusalem-palm-grape-Yr3-135AD-Meshorer302a-Hendin1440-KEM1179-K.jpg">
            <a:extLst>
              <a:ext uri="{FF2B5EF4-FFF2-40B4-BE49-F238E27FC236}">
                <a16:creationId xmlns:a16="http://schemas.microsoft.com/office/drawing/2014/main" xmlns="" id="{AB3E87B6-3F4E-47A5-80EC-EEDA52AA1BC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7320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8434" name="Picture 2" descr="http://www.bible.ca/coins/Jesus-coins-of-the-bible-Roman-Empire-Second-Jewish-War-132-135AD-Bar-Kokhba-Koziba-son-star-lie-ZUZ-AR-Silver-Inscription-Messiah-Simeon-Yr2-freedom-Israel-almond-wreath-Davidic-harp-133AD-Meshorer228-Hendin1389-H.jpg">
            <a:extLst>
              <a:ext uri="{FF2B5EF4-FFF2-40B4-BE49-F238E27FC236}">
                <a16:creationId xmlns:a16="http://schemas.microsoft.com/office/drawing/2014/main" xmlns="" id="{374224D5-3CE9-4657-A7F5-E2E4E70E6D9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02198"/>
            <a:ext cx="12192000" cy="56304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1A9B658F-7EB4-46FB-BE03-AE9038E4B01D}"/>
              </a:ext>
            </a:extLst>
          </p:cNvPr>
          <p:cNvSpPr/>
          <p:nvPr/>
        </p:nvSpPr>
        <p:spPr>
          <a:xfrm>
            <a:off x="41840" y="3614"/>
            <a:ext cx="10952383" cy="1138773"/>
          </a:xfrm>
          <a:prstGeom prst="rect">
            <a:avLst/>
          </a:prstGeom>
        </p:spPr>
        <p:txBody>
          <a:bodyPr wrap="square">
            <a:spAutoFit/>
          </a:bodyPr>
          <a:lstStyle/>
          <a:p>
            <a:r>
              <a:rPr lang="en-CA" sz="3200" b="1" dirty="0"/>
              <a:t>Messianic Harp of David</a:t>
            </a:r>
          </a:p>
          <a:p>
            <a:r>
              <a:rPr lang="en-CA" dirty="0"/>
              <a:t>It is universally accepted that Simon Bar </a:t>
            </a:r>
            <a:r>
              <a:rPr lang="en-CA" dirty="0" err="1"/>
              <a:t>Kokhba</a:t>
            </a:r>
            <a:r>
              <a:rPr lang="en-CA" dirty="0"/>
              <a:t> claimed to be the messiah, branch of David. </a:t>
            </a:r>
            <a:r>
              <a:rPr lang="en-CA" dirty="0" err="1"/>
              <a:t>Hendin</a:t>
            </a:r>
            <a:r>
              <a:rPr lang="en-CA" dirty="0"/>
              <a:t> 1389, 1424, 1429 are very similar with Simon on obverse and three string harp/lyre of David on reverse.</a:t>
            </a:r>
          </a:p>
        </p:txBody>
      </p:sp>
    </p:spTree>
    <p:extLst>
      <p:ext uri="{BB962C8B-B14F-4D97-AF65-F5344CB8AC3E}">
        <p14:creationId xmlns:p14="http://schemas.microsoft.com/office/powerpoint/2010/main" xmlns="" val="352299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ible.ca/coins/Jesus-coins-of-the-bible-Roman-Empire-Second-Jewish-War-132-135AD-Bar-Kokhba-Koziba-son-star-lie-ZUZ-AR-Silver-Inscription-Messiah-Simeon-Yr2-freedom-Israel-almond-wreath-Davidic-harp-133AD-Meshorer228-Hendin1389-H.jpg">
            <a:extLst>
              <a:ext uri="{FF2B5EF4-FFF2-40B4-BE49-F238E27FC236}">
                <a16:creationId xmlns:a16="http://schemas.microsoft.com/office/drawing/2014/main" xmlns="" id="{374224D5-3CE9-4657-A7F5-E2E4E70E6D9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3064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2530" name="Picture 2" descr="http://www.bible.ca/coins/Jesus-coins-of-the-bible-Roman-Empire-Second-Jewish-War-132-135AD-Bar-Kokhba-Koziba-son-star-lie-AE-Bronze-22mm-Inscription-Messiah-Simeon-Yr3-freedom-Jerusalem-palm-wreath-Davidic-harp-134AD-Meshorer297-Hendin1436-H.jpg">
            <a:extLst>
              <a:ext uri="{FF2B5EF4-FFF2-40B4-BE49-F238E27FC236}">
                <a16:creationId xmlns:a16="http://schemas.microsoft.com/office/drawing/2014/main" xmlns="" id="{FADA21DD-3357-403A-94B4-ECDCD884878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7515" y="1375293"/>
            <a:ext cx="8434738" cy="54827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4DC645FB-7AFA-49D0-9EBC-D9C1DEA062F8}"/>
              </a:ext>
            </a:extLst>
          </p:cNvPr>
          <p:cNvSpPr/>
          <p:nvPr/>
        </p:nvSpPr>
        <p:spPr>
          <a:xfrm>
            <a:off x="444804" y="174963"/>
            <a:ext cx="11053011" cy="1200329"/>
          </a:xfrm>
          <a:prstGeom prst="rect">
            <a:avLst/>
          </a:prstGeom>
        </p:spPr>
        <p:txBody>
          <a:bodyPr wrap="square">
            <a:spAutoFit/>
          </a:bodyPr>
          <a:lstStyle/>
          <a:p>
            <a:r>
              <a:rPr lang="en-CA" sz="3600" b="1" dirty="0"/>
              <a:t>Messianic Harp of David</a:t>
            </a:r>
          </a:p>
          <a:p>
            <a:r>
              <a:rPr lang="en-CA" dirty="0"/>
              <a:t>This coin has Simon’s name AROUND the Davidic harp is a bold announcement the messianic branch/son of David who fulfills prophecies. </a:t>
            </a:r>
            <a:r>
              <a:rPr lang="en-CA" dirty="0" err="1"/>
              <a:t>Hendin</a:t>
            </a:r>
            <a:r>
              <a:rPr lang="en-CA" dirty="0"/>
              <a:t> 1436</a:t>
            </a:r>
          </a:p>
        </p:txBody>
      </p:sp>
    </p:spTree>
    <p:extLst>
      <p:ext uri="{BB962C8B-B14F-4D97-AF65-F5344CB8AC3E}">
        <p14:creationId xmlns:p14="http://schemas.microsoft.com/office/powerpoint/2010/main" xmlns="" val="726084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bible.ca/coins/Jesus-coins-of-the-bible-Roman-Empire-Second-Jewish-War-132-135AD-Bar-Kokhba-Koziba-son-star-lie-AE-Bronze-22mm-Inscription-Messiah-Simeon-Yr3-freedom-Jerusalem-palm-wreath-Davidic-harp-134AD-Meshorer297-Hendin1436-H.jpg">
            <a:extLst>
              <a:ext uri="{FF2B5EF4-FFF2-40B4-BE49-F238E27FC236}">
                <a16:creationId xmlns:a16="http://schemas.microsoft.com/office/drawing/2014/main" xmlns="" id="{6CEDF26E-0E12-48A1-97A3-0F4D8EC2E57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7384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4578" name="Picture 2" descr="http://www.bible.ca/coins/Jesus-coins-of-the-bible-Roman-Empire-Second-Jewish-War-132-135AD-Bar-Kokhba-Koziba-son-star-lie-ZUZ-AR-Silver-Inscription-two%20Messiahs-DSS-4Q174-2Sam7-Simeon-Ezeazar-almond-wreath-amphora-133AD-Hendin1384-H.jpg">
            <a:extLst>
              <a:ext uri="{FF2B5EF4-FFF2-40B4-BE49-F238E27FC236}">
                <a16:creationId xmlns:a16="http://schemas.microsoft.com/office/drawing/2014/main" xmlns="" id="{450A1FB3-A3C4-47A3-8CBB-2353DA176CD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6131" y="2754567"/>
            <a:ext cx="6312826" cy="41034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D7684816-A92A-4CF4-BCEB-F384B4C2FF19}"/>
              </a:ext>
            </a:extLst>
          </p:cNvPr>
          <p:cNvSpPr/>
          <p:nvPr/>
        </p:nvSpPr>
        <p:spPr>
          <a:xfrm>
            <a:off x="0" y="27027"/>
            <a:ext cx="11810885" cy="2585323"/>
          </a:xfrm>
          <a:prstGeom prst="rect">
            <a:avLst/>
          </a:prstGeom>
        </p:spPr>
        <p:txBody>
          <a:bodyPr wrap="square">
            <a:spAutoFit/>
          </a:bodyPr>
          <a:lstStyle/>
          <a:p>
            <a:r>
              <a:rPr lang="en-CA" sz="3600" b="1" dirty="0"/>
              <a:t>Dual Messiahs: John 1:20-22</a:t>
            </a:r>
          </a:p>
          <a:p>
            <a:r>
              <a:rPr lang="en-CA" dirty="0"/>
              <a:t>Witnessed in 4QFlorilegium: 2 Sam 7:12-14; Amos 9:11</a:t>
            </a:r>
          </a:p>
          <a:p>
            <a:r>
              <a:rPr lang="en-CA" dirty="0"/>
              <a:t>TWO MESSIAHS: Dead Sea scroll 4QFlorilegium documents they also thought the messiah was two different men:</a:t>
            </a:r>
          </a:p>
          <a:p>
            <a:r>
              <a:rPr lang="en-CA" dirty="0"/>
              <a:t>“</a:t>
            </a:r>
            <a:r>
              <a:rPr lang="en-CA" dirty="0">
                <a:solidFill>
                  <a:srgbClr val="FF0000"/>
                </a:solidFill>
              </a:rPr>
              <a:t>This refers to the branch of David, who will arise with the Interpreter of the law who will rise up in Zion in the last days</a:t>
            </a:r>
            <a:r>
              <a:rPr lang="en-CA" dirty="0"/>
              <a:t>” (4QFlorilegium, explaining 2 Sam 7 &amp; Amos 9:11). This false idea of twin messiahs is also seen in John 1:20-22. The Jews at the time of Jesus Christ misunderstood much of what the Messianic prophecy was really predicting. They never dreamed the land promise was heaven, the restored temple was the body of Christ, the kingdom was the church and that the messiah was the liberator over the devil not Rome. They were looking for two messiahs when only Jesus was predicted.</a:t>
            </a:r>
          </a:p>
        </p:txBody>
      </p:sp>
    </p:spTree>
    <p:extLst>
      <p:ext uri="{BB962C8B-B14F-4D97-AF65-F5344CB8AC3E}">
        <p14:creationId xmlns:p14="http://schemas.microsoft.com/office/powerpoint/2010/main" xmlns="" val="2757336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bible.ca/coins/Jesus-coins-of-the-bible-Roman-Empire-Second-Jewish-War-132-135AD-Bar-Kokhba-Koziba-son-star-lie-ZUZ-AR-Silver-Inscription-two%20Messiahs-DSS-4Q174-2Sam7-Simeon-Ezeazar-almond-wreath-amphora-133AD-Hendin1384-H.jpg">
            <a:extLst>
              <a:ext uri="{FF2B5EF4-FFF2-40B4-BE49-F238E27FC236}">
                <a16:creationId xmlns:a16="http://schemas.microsoft.com/office/drawing/2014/main" xmlns="" id="{77174FA7-6A8B-44A0-9C91-EF341D04AE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05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ible.ca/coins/Jesus-coins-of-the-bible-Roman-Empire-Second-Jewish-War-132-135AD-Bar-Kokhba-Koziba-son-star-lie-ZUZ-AR-Silver-Inscription-two%20Messiahs-DSS-4Q174-2Sam7-Simeon-Ezeazar-almond-wreath-amphora-133AD-Hendin1384-D.jpg">
            <a:extLst>
              <a:ext uri="{FF2B5EF4-FFF2-40B4-BE49-F238E27FC236}">
                <a16:creationId xmlns:a16="http://schemas.microsoft.com/office/drawing/2014/main" xmlns="" id="{23873D19-03AC-4EC9-82F3-E8C8CFFE463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408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09C048B-2E3A-4B7D-ACC5-91C43AA9F62F}"/>
              </a:ext>
            </a:extLst>
          </p:cNvPr>
          <p:cNvSpPr/>
          <p:nvPr/>
        </p:nvSpPr>
        <p:spPr>
          <a:xfrm>
            <a:off x="247650" y="305068"/>
            <a:ext cx="11944351" cy="6247864"/>
          </a:xfrm>
          <a:prstGeom prst="rect">
            <a:avLst/>
          </a:prstGeom>
        </p:spPr>
        <p:txBody>
          <a:bodyPr wrap="square">
            <a:spAutoFit/>
          </a:bodyPr>
          <a:lstStyle/>
          <a:p>
            <a:r>
              <a:rPr lang="en-CA" sz="4000" b="1" dirty="0">
                <a:solidFill>
                  <a:srgbClr val="000000"/>
                </a:solidFill>
              </a:rPr>
              <a:t>Jewish Messianic expectation: what they got right</a:t>
            </a:r>
          </a:p>
          <a:p>
            <a:pPr algn="ctr">
              <a:tabLst>
                <a:tab pos="1522375" algn="l"/>
              </a:tabLst>
            </a:pPr>
            <a:r>
              <a:rPr lang="en-CA" sz="2400" b="1" dirty="0"/>
              <a:t>Dead Sea Scrolls: 11QMelchizekek; 4Q174-4QFlorilegium; 4Q175-4QTestimonia</a:t>
            </a:r>
          </a:p>
          <a:p>
            <a:r>
              <a:rPr lang="en-CA" sz="2400" b="1" dirty="0">
                <a:solidFill>
                  <a:srgbClr val="FF0000"/>
                </a:solidFill>
              </a:rPr>
              <a:t>KING WITH SCEPTER AND PRIEST AS STAR</a:t>
            </a:r>
            <a:r>
              <a:rPr lang="en-CA" sz="2400" b="1" dirty="0">
                <a:solidFill>
                  <a:srgbClr val="000000"/>
                </a:solidFill>
              </a:rPr>
              <a:t>: </a:t>
            </a:r>
            <a:r>
              <a:rPr lang="en-CA" sz="2400" dirty="0" err="1">
                <a:solidFill>
                  <a:srgbClr val="00B050"/>
                </a:solidFill>
              </a:rPr>
              <a:t>Num</a:t>
            </a:r>
            <a:r>
              <a:rPr lang="en-CA" sz="2400" dirty="0">
                <a:solidFill>
                  <a:srgbClr val="00B050"/>
                </a:solidFill>
              </a:rPr>
              <a:t> 24:15-17; Isa 9:6-7; </a:t>
            </a:r>
            <a:r>
              <a:rPr lang="en-CA" sz="2400" dirty="0" err="1">
                <a:solidFill>
                  <a:srgbClr val="00B050"/>
                </a:solidFill>
              </a:rPr>
              <a:t>Zech</a:t>
            </a:r>
            <a:r>
              <a:rPr lang="en-CA" sz="2400" dirty="0">
                <a:solidFill>
                  <a:srgbClr val="00B050"/>
                </a:solidFill>
              </a:rPr>
              <a:t> 6:12</a:t>
            </a:r>
            <a:r>
              <a:rPr lang="en-CA" sz="2400" dirty="0">
                <a:solidFill>
                  <a:srgbClr val="000000"/>
                </a:solidFill>
              </a:rPr>
              <a:t>-13; </a:t>
            </a:r>
            <a:r>
              <a:rPr lang="en-CA" sz="2400" dirty="0" err="1">
                <a:solidFill>
                  <a:srgbClr val="000000"/>
                </a:solidFill>
              </a:rPr>
              <a:t>Heb</a:t>
            </a:r>
            <a:r>
              <a:rPr lang="en-CA" sz="2400" dirty="0">
                <a:solidFill>
                  <a:srgbClr val="000000"/>
                </a:solidFill>
              </a:rPr>
              <a:t> 1:8;</a:t>
            </a:r>
          </a:p>
          <a:p>
            <a:r>
              <a:rPr lang="en-CA" sz="2400" dirty="0">
                <a:solidFill>
                  <a:srgbClr val="000000"/>
                </a:solidFill>
              </a:rPr>
              <a:t>                                                                              Matthew 2:2; Rev 22:16</a:t>
            </a:r>
          </a:p>
          <a:p>
            <a:endParaRPr lang="en-CA" sz="2400" b="1" dirty="0">
              <a:solidFill>
                <a:srgbClr val="FF0000"/>
              </a:solidFill>
            </a:endParaRPr>
          </a:p>
          <a:p>
            <a:r>
              <a:rPr lang="en-CA" sz="2400" b="1" dirty="0">
                <a:solidFill>
                  <a:srgbClr val="FF0000"/>
                </a:solidFill>
              </a:rPr>
              <a:t>BRANCH OF DAVID</a:t>
            </a:r>
            <a:r>
              <a:rPr lang="en-CA" sz="2400" dirty="0"/>
              <a:t>: </a:t>
            </a:r>
            <a:r>
              <a:rPr lang="en-CA" sz="2400" dirty="0">
                <a:solidFill>
                  <a:srgbClr val="00B050"/>
                </a:solidFill>
              </a:rPr>
              <a:t>Isa 11:1-5; Isa 53:2; </a:t>
            </a:r>
            <a:r>
              <a:rPr lang="en-CA" sz="2400" dirty="0" err="1">
                <a:solidFill>
                  <a:srgbClr val="00B050"/>
                </a:solidFill>
              </a:rPr>
              <a:t>Jer</a:t>
            </a:r>
            <a:r>
              <a:rPr lang="en-CA" sz="2400" dirty="0">
                <a:solidFill>
                  <a:srgbClr val="00B050"/>
                </a:solidFill>
              </a:rPr>
              <a:t> 23:5-6; </a:t>
            </a:r>
            <a:r>
              <a:rPr lang="en-CA" sz="2400" dirty="0" err="1">
                <a:solidFill>
                  <a:srgbClr val="00B050"/>
                </a:solidFill>
              </a:rPr>
              <a:t>Zech</a:t>
            </a:r>
            <a:r>
              <a:rPr lang="en-CA" sz="2400" dirty="0">
                <a:solidFill>
                  <a:srgbClr val="00B050"/>
                </a:solidFill>
              </a:rPr>
              <a:t> 6:12-13</a:t>
            </a:r>
            <a:r>
              <a:rPr lang="en-CA" sz="2400" dirty="0"/>
              <a:t>; Mt 2:23</a:t>
            </a:r>
          </a:p>
          <a:p>
            <a:endParaRPr lang="en-US" sz="2400" b="1" dirty="0">
              <a:solidFill>
                <a:srgbClr val="FF0000"/>
              </a:solidFill>
            </a:endParaRPr>
          </a:p>
          <a:p>
            <a:r>
              <a:rPr lang="en-US" sz="2400" b="1" dirty="0">
                <a:solidFill>
                  <a:srgbClr val="FF0000"/>
                </a:solidFill>
              </a:rPr>
              <a:t>A LAWGIVER PROPHET LIKE MOSES</a:t>
            </a:r>
            <a:r>
              <a:rPr lang="en-US" sz="2400" dirty="0"/>
              <a:t>: </a:t>
            </a:r>
            <a:r>
              <a:rPr lang="en-US" sz="2400" dirty="0" err="1">
                <a:solidFill>
                  <a:srgbClr val="00B050"/>
                </a:solidFill>
              </a:rPr>
              <a:t>Deut</a:t>
            </a:r>
            <a:r>
              <a:rPr lang="en-US" sz="2400" dirty="0">
                <a:solidFill>
                  <a:srgbClr val="00B050"/>
                </a:solidFill>
              </a:rPr>
              <a:t> 18:18-19; </a:t>
            </a:r>
            <a:r>
              <a:rPr lang="en-US" sz="2400" dirty="0" err="1">
                <a:solidFill>
                  <a:srgbClr val="00B050"/>
                </a:solidFill>
              </a:rPr>
              <a:t>Jer</a:t>
            </a:r>
            <a:r>
              <a:rPr lang="en-US" sz="2400" dirty="0">
                <a:solidFill>
                  <a:srgbClr val="00B050"/>
                </a:solidFill>
              </a:rPr>
              <a:t> 31:31</a:t>
            </a:r>
            <a:r>
              <a:rPr lang="en-US" sz="2400" dirty="0"/>
              <a:t>; Acts 3:22; 7:37; </a:t>
            </a:r>
            <a:r>
              <a:rPr lang="en-US" sz="2400" dirty="0" err="1"/>
              <a:t>Jn</a:t>
            </a:r>
            <a:r>
              <a:rPr lang="en-US" sz="2400" dirty="0"/>
              <a:t> 17:7-8; </a:t>
            </a:r>
          </a:p>
          <a:p>
            <a:r>
              <a:rPr lang="en-US" sz="2400" dirty="0"/>
              <a:t>                                                                   Col 2:14; </a:t>
            </a:r>
            <a:r>
              <a:rPr lang="en-US" sz="2400" dirty="0" err="1"/>
              <a:t>Heb</a:t>
            </a:r>
            <a:r>
              <a:rPr lang="en-US" sz="2400" dirty="0"/>
              <a:t> 7:11-12; 8:13; 9:15; 1 Cor 9:21; Gal 6:2</a:t>
            </a:r>
          </a:p>
          <a:p>
            <a:endParaRPr lang="en-CA" sz="2400" b="1" dirty="0">
              <a:solidFill>
                <a:srgbClr val="FF0000"/>
              </a:solidFill>
            </a:endParaRPr>
          </a:p>
          <a:p>
            <a:r>
              <a:rPr lang="en-CA" sz="2400" b="1" dirty="0">
                <a:solidFill>
                  <a:srgbClr val="FF0000"/>
                </a:solidFill>
              </a:rPr>
              <a:t>RIGHTEOUS/PERFECT INTERPRETER OF THE LAW</a:t>
            </a:r>
            <a:r>
              <a:rPr lang="en-CA" sz="2400" dirty="0"/>
              <a:t>: </a:t>
            </a:r>
            <a:r>
              <a:rPr lang="en-CA" sz="2400" dirty="0">
                <a:solidFill>
                  <a:srgbClr val="00B050"/>
                </a:solidFill>
              </a:rPr>
              <a:t>Dan 12:10; </a:t>
            </a:r>
            <a:r>
              <a:rPr lang="en-CA" sz="2400" dirty="0" err="1">
                <a:solidFill>
                  <a:srgbClr val="00B050"/>
                </a:solidFill>
              </a:rPr>
              <a:t>Eze</a:t>
            </a:r>
            <a:r>
              <a:rPr lang="en-CA" sz="2400" dirty="0">
                <a:solidFill>
                  <a:srgbClr val="00B050"/>
                </a:solidFill>
              </a:rPr>
              <a:t> 37:23; Ps 2:1</a:t>
            </a:r>
            <a:r>
              <a:rPr lang="en-CA" sz="2400" dirty="0"/>
              <a:t>;Acts 4:25-27</a:t>
            </a:r>
          </a:p>
          <a:p>
            <a:endParaRPr lang="en-CA" sz="2400" b="1" dirty="0">
              <a:solidFill>
                <a:srgbClr val="FF0000"/>
              </a:solidFill>
            </a:endParaRPr>
          </a:p>
          <a:p>
            <a:r>
              <a:rPr lang="en-CA" sz="2400" b="1" dirty="0">
                <a:solidFill>
                  <a:srgbClr val="FF0000"/>
                </a:solidFill>
              </a:rPr>
              <a:t>RESTORE THE TEMPLE OF DAVID</a:t>
            </a:r>
            <a:r>
              <a:rPr lang="en-CA" sz="2400" dirty="0">
                <a:solidFill>
                  <a:srgbClr val="000000"/>
                </a:solidFill>
              </a:rPr>
              <a:t>: </a:t>
            </a:r>
            <a:r>
              <a:rPr lang="en-CA" sz="2400" dirty="0">
                <a:solidFill>
                  <a:srgbClr val="00B050"/>
                </a:solidFill>
              </a:rPr>
              <a:t>2 Sam 7:10-14; Amos 9:11</a:t>
            </a:r>
            <a:r>
              <a:rPr lang="en-CA" sz="2400" dirty="0">
                <a:solidFill>
                  <a:srgbClr val="000000"/>
                </a:solidFill>
              </a:rPr>
              <a:t>/Acts 15:16; </a:t>
            </a:r>
            <a:r>
              <a:rPr lang="en-CA" sz="2400" dirty="0" err="1">
                <a:solidFill>
                  <a:srgbClr val="000000"/>
                </a:solidFill>
              </a:rPr>
              <a:t>Jn</a:t>
            </a:r>
            <a:r>
              <a:rPr lang="en-CA" sz="2400" dirty="0">
                <a:solidFill>
                  <a:srgbClr val="000000"/>
                </a:solidFill>
              </a:rPr>
              <a:t> 2:19-22; </a:t>
            </a:r>
          </a:p>
          <a:p>
            <a:r>
              <a:rPr lang="en-CA" sz="2400" dirty="0">
                <a:solidFill>
                  <a:srgbClr val="000000"/>
                </a:solidFill>
              </a:rPr>
              <a:t>                                                              Mt 26:61; 27:40; Mk 14:58; Acts 6:14; </a:t>
            </a:r>
            <a:r>
              <a:rPr lang="en-CA" sz="2400" dirty="0" err="1">
                <a:solidFill>
                  <a:srgbClr val="000000"/>
                </a:solidFill>
              </a:rPr>
              <a:t>Eph</a:t>
            </a:r>
            <a:r>
              <a:rPr lang="en-CA" sz="2400" dirty="0">
                <a:solidFill>
                  <a:srgbClr val="000000"/>
                </a:solidFill>
              </a:rPr>
              <a:t> 1:21-22; 2:19-22</a:t>
            </a:r>
            <a:endParaRPr lang="en-CA" sz="2400" dirty="0"/>
          </a:p>
          <a:p>
            <a:endParaRPr lang="en-CA" sz="2400" b="1" dirty="0">
              <a:solidFill>
                <a:srgbClr val="FF0000"/>
              </a:solidFill>
            </a:endParaRPr>
          </a:p>
          <a:p>
            <a:r>
              <a:rPr lang="en-CA" sz="2400" b="1" dirty="0">
                <a:solidFill>
                  <a:srgbClr val="FF0000"/>
                </a:solidFill>
              </a:rPr>
              <a:t>HEAVENLY BEING: </a:t>
            </a:r>
            <a:r>
              <a:rPr lang="en-CA" sz="2400" dirty="0"/>
              <a:t>Melchizedek was the “messianic heavenly being”: DSS: </a:t>
            </a:r>
            <a:r>
              <a:rPr lang="en-US" sz="2400" dirty="0"/>
              <a:t>11QMelchizedek</a:t>
            </a:r>
            <a:endParaRPr lang="en-CA" sz="2400" dirty="0">
              <a:solidFill>
                <a:srgbClr val="000000"/>
              </a:solidFill>
            </a:endParaRPr>
          </a:p>
        </p:txBody>
      </p:sp>
    </p:spTree>
    <p:extLst>
      <p:ext uri="{BB962C8B-B14F-4D97-AF65-F5344CB8AC3E}">
        <p14:creationId xmlns:p14="http://schemas.microsoft.com/office/powerpoint/2010/main" xmlns="" val="528705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ible.ca/coins/Messianic-prophecy-star-of-bethlehem-coin-Jesus-Christ-the-Nazarene-born-Numbers24-17-Dead-Sea-Scroll-4QTestimonia.jpg">
            <a:extLst>
              <a:ext uri="{FF2B5EF4-FFF2-40B4-BE49-F238E27FC236}">
                <a16:creationId xmlns:a16="http://schemas.microsoft.com/office/drawing/2014/main" xmlns="" id="{65443C0A-DFA7-49A8-96FF-16105916BD0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4559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82D7AA-6617-47EB-8303-9FC77944DB52}"/>
              </a:ext>
            </a:extLst>
          </p:cNvPr>
          <p:cNvSpPr>
            <a:spLocks noGrp="1"/>
          </p:cNvSpPr>
          <p:nvPr>
            <p:ph type="title"/>
          </p:nvPr>
        </p:nvSpPr>
        <p:spPr>
          <a:xfrm>
            <a:off x="1185041" y="2428157"/>
            <a:ext cx="10515600" cy="1325563"/>
          </a:xfrm>
        </p:spPr>
        <p:txBody>
          <a:bodyPr>
            <a:noAutofit/>
          </a:bodyPr>
          <a:lstStyle/>
          <a:p>
            <a:r>
              <a:rPr lang="en-CA" sz="4800" dirty="0"/>
              <a:t>Steven Rudd</a:t>
            </a:r>
            <a:br>
              <a:rPr lang="en-CA" sz="4800" dirty="0"/>
            </a:br>
            <a:r>
              <a:rPr lang="en-CA" sz="4800" dirty="0"/>
              <a:t>Bible Coins: www.bible.ca/coins</a:t>
            </a:r>
          </a:p>
        </p:txBody>
      </p:sp>
    </p:spTree>
    <p:extLst>
      <p:ext uri="{BB962C8B-B14F-4D97-AF65-F5344CB8AC3E}">
        <p14:creationId xmlns:p14="http://schemas.microsoft.com/office/powerpoint/2010/main" xmlns="" val="225629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xmlns="" id="{4C5B1D11-550A-433A-929D-485D6FE4A7D5}"/>
              </a:ext>
            </a:extLst>
          </p:cNvPr>
          <p:cNvSpPr>
            <a:spLocks noChangeArrowheads="1"/>
          </p:cNvSpPr>
          <p:nvPr/>
        </p:nvSpPr>
        <p:spPr bwMode="auto">
          <a:xfrm>
            <a:off x="914400" y="2092182"/>
            <a:ext cx="223138" cy="2923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CA" altLang="en-US" sz="1300">
                <a:solidFill>
                  <a:srgbClr val="000000"/>
                </a:solidFill>
                <a:latin typeface="Calibri" panose="020F0502020204030204" pitchFamily="34" charset="0"/>
                <a:ea typeface="Times New Roman" panose="02020603050405020304" pitchFamily="18" charset="0"/>
              </a:rPr>
              <a:t> </a:t>
            </a:r>
            <a:endParaRPr lang="en-CA" altLang="en-US">
              <a:latin typeface="Arial" panose="020B0604020202020204" pitchFamily="34" charset="0"/>
            </a:endParaRPr>
          </a:p>
        </p:txBody>
      </p:sp>
      <p:sp>
        <p:nvSpPr>
          <p:cNvPr id="5" name="Rectangle 4">
            <a:extLst>
              <a:ext uri="{FF2B5EF4-FFF2-40B4-BE49-F238E27FC236}">
                <a16:creationId xmlns:a16="http://schemas.microsoft.com/office/drawing/2014/main" xmlns="" id="{CB3643C4-5F8C-42DC-8539-6C326197B490}"/>
              </a:ext>
            </a:extLst>
          </p:cNvPr>
          <p:cNvSpPr/>
          <p:nvPr/>
        </p:nvSpPr>
        <p:spPr>
          <a:xfrm>
            <a:off x="177801" y="181958"/>
            <a:ext cx="11537951" cy="6401753"/>
          </a:xfrm>
          <a:prstGeom prst="rect">
            <a:avLst/>
          </a:prstGeom>
        </p:spPr>
        <p:txBody>
          <a:bodyPr wrap="square">
            <a:spAutoFit/>
          </a:bodyPr>
          <a:lstStyle/>
          <a:p>
            <a:r>
              <a:rPr lang="en-CA" sz="4000" b="1" dirty="0">
                <a:solidFill>
                  <a:srgbClr val="000000"/>
                </a:solidFill>
                <a:latin typeface="Calibri" panose="020F0502020204030204" pitchFamily="34" charset="0"/>
              </a:rPr>
              <a:t>Mistaken Jewish Messianic expectation:</a:t>
            </a:r>
          </a:p>
          <a:p>
            <a:pPr algn="ctr"/>
            <a:r>
              <a:rPr lang="en-CA" sz="4000" b="1" dirty="0">
                <a:solidFill>
                  <a:srgbClr val="000000"/>
                </a:solidFill>
                <a:latin typeface="Calibri" panose="020F0502020204030204" pitchFamily="34" charset="0"/>
              </a:rPr>
              <a:t>(what the Jews got wrong)</a:t>
            </a:r>
            <a:endParaRPr lang="en-CA" sz="4000" dirty="0">
              <a:solidFill>
                <a:srgbClr val="000000"/>
              </a:solidFill>
              <a:latin typeface="Calibri" panose="020F0502020204030204" pitchFamily="34" charset="0"/>
            </a:endParaRPr>
          </a:p>
          <a:p>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TWO MESSIANIC MEN not one</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two messianic figures: “Star” High priest + “Scepter king”</a:t>
            </a:r>
          </a:p>
          <a:p>
            <a:pPr marL="685783"/>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Balaam prophecy </a:t>
            </a:r>
            <a:r>
              <a:rPr lang="en-CA" sz="2400" dirty="0" err="1">
                <a:solidFill>
                  <a:srgbClr val="00B050"/>
                </a:solidFill>
                <a:latin typeface="Calibri" panose="020F0502020204030204" pitchFamily="34" charset="0"/>
                <a:ea typeface="Times New Roman" panose="02020603050405020304" pitchFamily="18" charset="0"/>
                <a:cs typeface="Times New Roman" panose="02020603050405020304" pitchFamily="18" charset="0"/>
              </a:rPr>
              <a:t>Num</a:t>
            </a:r>
            <a:r>
              <a:rPr lang="en-CA" sz="2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24:17; </a:t>
            </a:r>
            <a:r>
              <a:rPr lang="en-CA" sz="2400" dirty="0" err="1">
                <a:solidFill>
                  <a:srgbClr val="00B050"/>
                </a:solidFill>
                <a:latin typeface="Calibri" panose="020F0502020204030204" pitchFamily="34" charset="0"/>
                <a:ea typeface="Times New Roman" panose="02020603050405020304" pitchFamily="18" charset="0"/>
                <a:cs typeface="Times New Roman" panose="02020603050405020304" pitchFamily="18" charset="0"/>
              </a:rPr>
              <a:t>Zech</a:t>
            </a:r>
            <a:r>
              <a:rPr lang="en-CA" sz="2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 6:12-13</a:t>
            </a:r>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endPar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PHYSICAL WARRIOR not spiritual</a:t>
            </a:r>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Warrior King against </a:t>
            </a: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Rome: John 18:36–37</a:t>
            </a:r>
          </a:p>
          <a:p>
            <a:r>
              <a:rPr lang="en-US" b="1" dirty="0"/>
              <a:t>WARRIOR TO DEFEAT ISRAEL'S ENEMIES</a:t>
            </a:r>
            <a:r>
              <a:rPr lang="en-US" dirty="0"/>
              <a:t>: </a:t>
            </a:r>
            <a:r>
              <a:rPr lang="en-US" dirty="0" err="1">
                <a:solidFill>
                  <a:srgbClr val="00B050"/>
                </a:solidFill>
              </a:rPr>
              <a:t>Num</a:t>
            </a:r>
            <a:r>
              <a:rPr lang="en-US" dirty="0">
                <a:solidFill>
                  <a:srgbClr val="00B050"/>
                </a:solidFill>
              </a:rPr>
              <a:t> 24:17; </a:t>
            </a:r>
            <a:r>
              <a:rPr lang="en-US" dirty="0" err="1">
                <a:solidFill>
                  <a:srgbClr val="00B050"/>
                </a:solidFill>
              </a:rPr>
              <a:t>Deut</a:t>
            </a:r>
            <a:r>
              <a:rPr lang="en-US" dirty="0">
                <a:solidFill>
                  <a:srgbClr val="00B050"/>
                </a:solidFill>
              </a:rPr>
              <a:t> 33:11; Psalm 89:23</a:t>
            </a:r>
            <a:r>
              <a:rPr lang="en-US" dirty="0"/>
              <a:t>; </a:t>
            </a:r>
            <a:r>
              <a:rPr lang="en-US" dirty="0" err="1"/>
              <a:t>Heb</a:t>
            </a:r>
            <a:r>
              <a:rPr lang="en-US" dirty="0"/>
              <a:t> 1:3; </a:t>
            </a:r>
            <a:r>
              <a:rPr lang="en-US" dirty="0" err="1"/>
              <a:t>Jn</a:t>
            </a:r>
            <a:r>
              <a:rPr lang="en-US" dirty="0"/>
              <a:t> 18:36; Rev 17:14</a:t>
            </a:r>
          </a:p>
          <a:p>
            <a:endPar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ABOMINATION OF DESOLATION</a:t>
            </a:r>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punishment from God, not persecution from Satan</a:t>
            </a:r>
          </a:p>
          <a:p>
            <a:endPar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 AARONIC HIGH PRIEST</a:t>
            </a:r>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expected the “priest Messiah” from Zadokite priesthood: (Florilegium: Dead Sea Scroll 4Q174, line 17, 90 BC)</a:t>
            </a:r>
          </a:p>
          <a:p>
            <a:pPr marL="685783"/>
            <a:r>
              <a:rPr lang="en-CA"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Jews never understood at that the Messiah would be OPPOSED to the priesthood and working against it, not working in harmony and under its direction: Mt 23</a:t>
            </a:r>
          </a:p>
          <a:p>
            <a:endPar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 MELCHIZEDEK HIMSELF but a type of Melchizedek </a:t>
            </a:r>
            <a:r>
              <a:rPr lang="en-CA" sz="2400" b="1" dirty="0">
                <a:latin typeface="Calibri" panose="020F0502020204030204" pitchFamily="34" charset="0"/>
                <a:ea typeface="Times New Roman" panose="02020603050405020304" pitchFamily="18" charset="0"/>
                <a:cs typeface="Times New Roman" panose="02020603050405020304" pitchFamily="18" charset="0"/>
              </a:rPr>
              <a:t>(book of Hebrews 3,4)</a:t>
            </a:r>
            <a:endParaRPr lang="en-CA" dirty="0"/>
          </a:p>
        </p:txBody>
      </p:sp>
    </p:spTree>
    <p:extLst>
      <p:ext uri="{BB962C8B-B14F-4D97-AF65-F5344CB8AC3E}">
        <p14:creationId xmlns:p14="http://schemas.microsoft.com/office/powerpoint/2010/main" xmlns="" val="10360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ble.ca/maps/Bible-chronology-Messianic-Jewish-eschatology-theology-end-of-world-6000-years-after-creation-days-of-Messiah-Daniel2-four-kingdoms-Rome-70-weeks-490-years-Jesus-resurrection-33AD.jpg">
            <a:extLst>
              <a:ext uri="{FF2B5EF4-FFF2-40B4-BE49-F238E27FC236}">
                <a16:creationId xmlns:a16="http://schemas.microsoft.com/office/drawing/2014/main" xmlns="" id="{132371C0-6527-483E-ADCD-3D3BF3B01F6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45" y="-39418"/>
            <a:ext cx="529907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64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8E9F0EC9-79B6-4C5E-BC11-54C830058B69}"/>
              </a:ext>
            </a:extLst>
          </p:cNvPr>
          <p:cNvSpPr/>
          <p:nvPr/>
        </p:nvSpPr>
        <p:spPr>
          <a:xfrm>
            <a:off x="236574" y="0"/>
            <a:ext cx="11897007" cy="6740307"/>
          </a:xfrm>
          <a:prstGeom prst="rect">
            <a:avLst/>
          </a:prstGeom>
          <a:ln>
            <a:solidFill>
              <a:schemeClr val="tx1">
                <a:alpha val="0"/>
              </a:schemeClr>
            </a:solidFill>
          </a:ln>
          <a:effectLst/>
        </p:spPr>
        <p:txBody>
          <a:bodyPr wrap="square">
            <a:spAutoFit/>
          </a:bodyPr>
          <a:lstStyle/>
          <a:p>
            <a:r>
              <a:rPr lang="en-CA" sz="3600" dirty="0">
                <a:solidFill>
                  <a:srgbClr val="000000"/>
                </a:solidFill>
                <a:latin typeface="Calibri" panose="020F0502020204030204" pitchFamily="34" charset="0"/>
              </a:rPr>
              <a:t>“I came across a man who had in hand a scroll, written in Assyrian [block] letters in the holy language. “I said to him, ‘Where did you get this?’ “He said to me, ‘I was employed in the Roman armies, and I found it in the Roman archives.’ “</a:t>
            </a:r>
            <a:r>
              <a:rPr lang="en-CA" sz="3600" dirty="0">
                <a:solidFill>
                  <a:srgbClr val="FF0000"/>
                </a:solidFill>
                <a:latin typeface="Calibri" panose="020F0502020204030204" pitchFamily="34" charset="0"/>
              </a:rPr>
              <a:t>In the scroll it is written that after four thousand two hundred ninety-two {4292} years from the creation of the world, the world will be an orphan. “[As to the years to follow] in some there will be wars of the great dragons, and in some, wars of Gog and Magog, and the rest will be the days of the Messiah {</a:t>
            </a:r>
            <a:r>
              <a:rPr lang="en-CA" sz="3600" dirty="0" err="1">
                <a:solidFill>
                  <a:srgbClr val="FF0000"/>
                </a:solidFill>
                <a:latin typeface="Calibri" panose="020F0502020204030204" pitchFamily="34" charset="0"/>
              </a:rPr>
              <a:t>ie</a:t>
            </a:r>
            <a:r>
              <a:rPr lang="en-CA" sz="3600" dirty="0">
                <a:solidFill>
                  <a:srgbClr val="FF0000"/>
                </a:solidFill>
                <a:latin typeface="Calibri" panose="020F0502020204030204" pitchFamily="34" charset="0"/>
              </a:rPr>
              <a:t>. 4292 – 6000 years from creation}. “And the Holy One, blessed be he, will renew his world only after seven thousand years.</a:t>
            </a:r>
            <a:r>
              <a:rPr lang="en-CA" sz="3600" dirty="0">
                <a:solidFill>
                  <a:srgbClr val="000000"/>
                </a:solidFill>
                <a:latin typeface="Calibri" panose="020F0502020204030204" pitchFamily="34" charset="0"/>
              </a:rPr>
              <a:t>”               (Babylonian Talmud, b. </a:t>
            </a:r>
            <a:r>
              <a:rPr lang="en-CA" sz="3600" dirty="0" err="1">
                <a:solidFill>
                  <a:srgbClr val="000000"/>
                </a:solidFill>
                <a:latin typeface="Calibri" panose="020F0502020204030204" pitchFamily="34" charset="0"/>
              </a:rPr>
              <a:t>Sanh</a:t>
            </a:r>
            <a:r>
              <a:rPr lang="en-CA" sz="3600" dirty="0">
                <a:solidFill>
                  <a:srgbClr val="000000"/>
                </a:solidFill>
                <a:latin typeface="Calibri" panose="020F0502020204030204" pitchFamily="34" charset="0"/>
              </a:rPr>
              <a:t>. 11:1, I.88.A–91.F)</a:t>
            </a:r>
          </a:p>
        </p:txBody>
      </p:sp>
      <p:graphicFrame>
        <p:nvGraphicFramePr>
          <p:cNvPr id="4" name="Table 3">
            <a:extLst>
              <a:ext uri="{FF2B5EF4-FFF2-40B4-BE49-F238E27FC236}">
                <a16:creationId xmlns:a16="http://schemas.microsoft.com/office/drawing/2014/main" xmlns="" id="{5561E6F3-8CA3-4BE5-B445-084DDE97800B}"/>
              </a:ext>
            </a:extLst>
          </p:cNvPr>
          <p:cNvGraphicFramePr>
            <a:graphicFrameLocks noGrp="1"/>
          </p:cNvGraphicFramePr>
          <p:nvPr>
            <p:extLst>
              <p:ext uri="{D42A27DB-BD31-4B8C-83A1-F6EECF244321}">
                <p14:modId xmlns:p14="http://schemas.microsoft.com/office/powerpoint/2010/main" xmlns="" val="1000694445"/>
              </p:ext>
            </p:extLst>
          </p:nvPr>
        </p:nvGraphicFramePr>
        <p:xfrm>
          <a:off x="58421" y="29867"/>
          <a:ext cx="12048024" cy="6786779"/>
        </p:xfrm>
        <a:graphic>
          <a:graphicData uri="http://schemas.openxmlformats.org/drawingml/2006/table">
            <a:tbl>
              <a:tblPr/>
              <a:tblGrid>
                <a:gridCol w="12048024">
                  <a:extLst>
                    <a:ext uri="{9D8B030D-6E8A-4147-A177-3AD203B41FA5}">
                      <a16:colId xmlns:a16="http://schemas.microsoft.com/office/drawing/2014/main" xmlns="" val="582125459"/>
                    </a:ext>
                  </a:extLst>
                </a:gridCol>
              </a:tblGrid>
              <a:tr h="6786779">
                <a:tc>
                  <a:txBody>
                    <a:bodyPr/>
                    <a:lstStyle/>
                    <a:p>
                      <a:endParaRPr lang="en-CA" sz="1300" dirty="0"/>
                    </a:p>
                  </a:txBody>
                  <a:tcPr>
                    <a:lnL w="76200" cmpd="sng">
                      <a:solidFill>
                        <a:schemeClr val="tx1"/>
                      </a:solidFill>
                      <a:prstDash val="solid"/>
                    </a:lnL>
                    <a:lnR w="76200" cmpd="sng">
                      <a:solidFill>
                        <a:schemeClr val="tx1"/>
                      </a:solidFill>
                      <a:prstDash val="solid"/>
                    </a:lnR>
                    <a:lnT w="76200" cmpd="sng">
                      <a:solidFill>
                        <a:schemeClr val="tx1"/>
                      </a:solidFill>
                      <a:prstDash val="solid"/>
                    </a:lnT>
                    <a:lnB w="76200" cmpd="sng">
                      <a:solidFill>
                        <a:schemeClr val="tx1"/>
                      </a:solidFill>
                      <a:prstDash val="solid"/>
                    </a:lnB>
                  </a:tcPr>
                </a:tc>
                <a:extLst>
                  <a:ext uri="{0D108BD9-81ED-4DB2-BD59-A6C34878D82A}">
                    <a16:rowId xmlns:a16="http://schemas.microsoft.com/office/drawing/2014/main" xmlns="" val="2143356220"/>
                  </a:ext>
                </a:extLst>
              </a:tr>
            </a:tbl>
          </a:graphicData>
        </a:graphic>
      </p:graphicFrame>
    </p:spTree>
    <p:extLst>
      <p:ext uri="{BB962C8B-B14F-4D97-AF65-F5344CB8AC3E}">
        <p14:creationId xmlns:p14="http://schemas.microsoft.com/office/powerpoint/2010/main" xmlns="" val="3687698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ble.ca/maps/Bible-chronology-Messianic-Jewish-eschatology-theology-end-of-world-6000-years-after-creation-days-of-Messiah-Daniel2-four-kingdoms-Rome-70-weeks-490-years-Jesus-resurrection-33AD.jpg">
            <a:extLst>
              <a:ext uri="{FF2B5EF4-FFF2-40B4-BE49-F238E27FC236}">
                <a16:creationId xmlns:a16="http://schemas.microsoft.com/office/drawing/2014/main" xmlns="" id="{132371C0-6527-483E-ADCD-3D3BF3B01F6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6782"/>
          <a:stretch/>
        </p:blipFill>
        <p:spPr bwMode="auto">
          <a:xfrm>
            <a:off x="0" y="1"/>
            <a:ext cx="12192000" cy="51879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a:extLst>
              <a:ext uri="{FF2B5EF4-FFF2-40B4-BE49-F238E27FC236}">
                <a16:creationId xmlns:a16="http://schemas.microsoft.com/office/drawing/2014/main" xmlns="" id="{6C83F0F0-7D84-400D-946E-28A3F41251B4}"/>
              </a:ext>
            </a:extLst>
          </p:cNvPr>
          <p:cNvSpPr/>
          <p:nvPr/>
        </p:nvSpPr>
        <p:spPr>
          <a:xfrm>
            <a:off x="142640" y="5273604"/>
            <a:ext cx="11969781" cy="1200329"/>
          </a:xfrm>
          <a:prstGeom prst="rect">
            <a:avLst/>
          </a:prstGeom>
        </p:spPr>
        <p:txBody>
          <a:bodyPr wrap="square">
            <a:spAutoFit/>
          </a:bodyPr>
          <a:lstStyle/>
          <a:p>
            <a:r>
              <a:rPr lang="en-CA" sz="3600" dirty="0">
                <a:solidFill>
                  <a:srgbClr val="000000"/>
                </a:solidFill>
                <a:latin typeface="Calibri" panose="020F0502020204030204" pitchFamily="34" charset="0"/>
              </a:rPr>
              <a:t>“Said R. </a:t>
            </a:r>
            <a:r>
              <a:rPr lang="en-CA" sz="3600" dirty="0" err="1">
                <a:solidFill>
                  <a:srgbClr val="000000"/>
                </a:solidFill>
                <a:latin typeface="Calibri" panose="020F0502020204030204" pitchFamily="34" charset="0"/>
              </a:rPr>
              <a:t>Qattina</a:t>
            </a:r>
            <a:r>
              <a:rPr lang="en-CA" sz="3600" dirty="0">
                <a:solidFill>
                  <a:srgbClr val="000000"/>
                </a:solidFill>
                <a:latin typeface="Calibri" panose="020F0502020204030204" pitchFamily="34" charset="0"/>
              </a:rPr>
              <a:t>, “</a:t>
            </a:r>
            <a:r>
              <a:rPr lang="en-CA" sz="3600" dirty="0">
                <a:solidFill>
                  <a:srgbClr val="FF0000"/>
                </a:solidFill>
                <a:latin typeface="Calibri" panose="020F0502020204030204" pitchFamily="34" charset="0"/>
              </a:rPr>
              <a:t>The world will exist for six thousand years and be destroyed after one thousand</a:t>
            </a:r>
            <a:r>
              <a:rPr lang="en-CA" sz="3600" dirty="0">
                <a:solidFill>
                  <a:srgbClr val="000000"/>
                </a:solidFill>
                <a:latin typeface="Calibri" panose="020F0502020204030204" pitchFamily="34" charset="0"/>
              </a:rPr>
              <a:t> (B. Tal, </a:t>
            </a:r>
            <a:r>
              <a:rPr lang="en-CA" sz="3600" dirty="0" err="1">
                <a:solidFill>
                  <a:srgbClr val="000000"/>
                </a:solidFill>
                <a:latin typeface="Calibri" panose="020F0502020204030204" pitchFamily="34" charset="0"/>
              </a:rPr>
              <a:t>Sanh</a:t>
            </a:r>
            <a:r>
              <a:rPr lang="en-CA" sz="3600" dirty="0">
                <a:solidFill>
                  <a:srgbClr val="000000"/>
                </a:solidFill>
                <a:latin typeface="Calibri" panose="020F0502020204030204" pitchFamily="34" charset="0"/>
              </a:rPr>
              <a:t>. 11:1)</a:t>
            </a:r>
          </a:p>
        </p:txBody>
      </p:sp>
    </p:spTree>
    <p:extLst>
      <p:ext uri="{BB962C8B-B14F-4D97-AF65-F5344CB8AC3E}">
        <p14:creationId xmlns:p14="http://schemas.microsoft.com/office/powerpoint/2010/main" xmlns="" val="405019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ble.ca/maps/Bible-chronology-Messianic-Jewish-eschatology-theology-end-of-world-6000-years-after-creation-days-of-Messiah-Daniel2-four-kingdoms-Rome-70-weeks-490-years-Jesus-resurrection-33AD.jpg">
            <a:extLst>
              <a:ext uri="{FF2B5EF4-FFF2-40B4-BE49-F238E27FC236}">
                <a16:creationId xmlns:a16="http://schemas.microsoft.com/office/drawing/2014/main" xmlns="" id="{132371C0-6527-483E-ADCD-3D3BF3B01F6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2052"/>
          <a:stretch/>
        </p:blipFill>
        <p:spPr bwMode="auto">
          <a:xfrm>
            <a:off x="1" y="1"/>
            <a:ext cx="7774652" cy="6836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2275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2874</TotalTime>
  <Words>1317</Words>
  <Application>Microsoft Office PowerPoint</Application>
  <PresentationFormat>Custom</PresentationFormat>
  <Paragraphs>104</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The New Testament references this Jewish eschatological “Days of Messiah” terminology:</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Steven Rudd Bible Coins: www.bible.ca/coins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Rudd</dc:creator>
  <cp:lastModifiedBy>Donald</cp:lastModifiedBy>
  <cp:revision>75</cp:revision>
  <dcterms:created xsi:type="dcterms:W3CDTF">2018-04-26T13:32:43Z</dcterms:created>
  <dcterms:modified xsi:type="dcterms:W3CDTF">2018-11-14T19:21:58Z</dcterms:modified>
</cp:coreProperties>
</file>