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sldIdLst>
    <p:sldId id="343" r:id="rId2"/>
    <p:sldId id="380" r:id="rId3"/>
    <p:sldId id="256" r:id="rId4"/>
    <p:sldId id="376" r:id="rId5"/>
    <p:sldId id="375" r:id="rId6"/>
    <p:sldId id="377" r:id="rId7"/>
    <p:sldId id="350" r:id="rId8"/>
    <p:sldId id="379" r:id="rId9"/>
    <p:sldId id="382" r:id="rId10"/>
    <p:sldId id="383" r:id="rId11"/>
    <p:sldId id="381" r:id="rId12"/>
    <p:sldId id="378" r:id="rId13"/>
    <p:sldId id="37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44" autoAdjust="0"/>
    <p:restoredTop sz="94660"/>
  </p:normalViewPr>
  <p:slideViewPr>
    <p:cSldViewPr snapToGrid="0">
      <p:cViewPr varScale="1">
        <p:scale>
          <a:sx n="72" d="100"/>
          <a:sy n="72" d="100"/>
        </p:scale>
        <p:origin x="43" y="3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EA10C3-9D09-4EF5-80EA-C1A2892F7A0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374937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A10C3-9D09-4EF5-80EA-C1A2892F7A0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83619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A10C3-9D09-4EF5-80EA-C1A2892F7A0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47556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A10C3-9D09-4EF5-80EA-C1A2892F7A0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99219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EA10C3-9D09-4EF5-80EA-C1A2892F7A0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137323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EA10C3-9D09-4EF5-80EA-C1A2892F7A09}"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296799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EA10C3-9D09-4EF5-80EA-C1A2892F7A09}"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85582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EA10C3-9D09-4EF5-80EA-C1A2892F7A09}"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42360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A10C3-9D09-4EF5-80EA-C1A2892F7A09}"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41326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EA10C3-9D09-4EF5-80EA-C1A2892F7A09}"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90574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EA10C3-9D09-4EF5-80EA-C1A2892F7A09}"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156117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A10C3-9D09-4EF5-80EA-C1A2892F7A09}" type="datetimeFigureOut">
              <a:rPr lang="en-US" smtClean="0"/>
              <a:t>11/13/2021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D833C-DADA-40D5-B3CC-DCD46E1E78E8}" type="slidenum">
              <a:rPr lang="en-US" smtClean="0"/>
              <a:t>‹#›</a:t>
            </a:fld>
            <a:endParaRPr lang="en-US"/>
          </a:p>
        </p:txBody>
      </p:sp>
    </p:spTree>
    <p:extLst>
      <p:ext uri="{BB962C8B-B14F-4D97-AF65-F5344CB8AC3E}">
        <p14:creationId xmlns:p14="http://schemas.microsoft.com/office/powerpoint/2010/main" val="2232214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Canada@bible.ca"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www.bible.ca/exod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bible.ca/chronology/Chronology-Josephus-date-creation-flood-Noah-Egypt-sojourn-exodus-solomons-temple-built-detroyed-babylonian-captivity-90AD.jpg"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bible.ca/chronology/Chronology-Theophilus-Bishop-Antioch-Autolycus-3-24-date-birth-Jesus-creation-flood-Noah-Egypt-sojourn-exodus-solomons-temple-detroyed-babylonian-captivity-185AD.jpg"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bible.ca/chronology/Chronology-Clement-of-Alexandria-Miscellaneous-1-21-Stromata-date-birth-Jesus-creation-flood-Noah-Egypt-sojourn-exodus-solomons-temple-detroyed-babylonian-captivity-200AD.jpg"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bible.ca/chronology/Chronology-George-Syncellus-Synkellos-Constantinople-Chronographia-date-birth-Jesus-creation-flood-Noah-Egypt-sojourn-exodus-Manetho-Africanus-Eusebius-810AD.jpg"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47F9-F877-4ADA-8FCB-9018D35CDCEC}"/>
              </a:ext>
            </a:extLst>
          </p:cNvPr>
          <p:cNvSpPr>
            <a:spLocks noGrp="1"/>
          </p:cNvSpPr>
          <p:nvPr>
            <p:ph type="title"/>
          </p:nvPr>
        </p:nvSpPr>
        <p:spPr>
          <a:xfrm>
            <a:off x="838200" y="365127"/>
            <a:ext cx="10515600" cy="1331788"/>
          </a:xfrm>
        </p:spPr>
        <p:txBody>
          <a:bodyPr/>
          <a:lstStyle/>
          <a:p>
            <a:r>
              <a:rPr lang="en-US" sz="1800" b="1" dirty="0">
                <a:effectLst/>
                <a:latin typeface="Calibri" panose="020F0502020204030204" pitchFamily="34" charset="0"/>
                <a:ea typeface="Calibri" panose="020F0502020204030204" pitchFamily="34" charset="0"/>
              </a:rPr>
              <a:t>Date and Pharaoh of the Exodus from Christian Literary sources</a:t>
            </a:r>
            <a:endParaRPr lang="en-US" dirty="0"/>
          </a:p>
        </p:txBody>
      </p:sp>
      <p:sp>
        <p:nvSpPr>
          <p:cNvPr id="3" name="Content Placeholder 2">
            <a:extLst>
              <a:ext uri="{FF2B5EF4-FFF2-40B4-BE49-F238E27FC236}">
                <a16:creationId xmlns:a16="http://schemas.microsoft.com/office/drawing/2014/main" id="{AB2A9C2F-7C88-4C0C-AAF6-C58794F1B976}"/>
              </a:ext>
            </a:extLst>
          </p:cNvPr>
          <p:cNvSpPr>
            <a:spLocks noGrp="1"/>
          </p:cNvSpPr>
          <p:nvPr>
            <p:ph idx="1"/>
          </p:nvPr>
        </p:nvSpPr>
        <p:spPr/>
        <p:txBody>
          <a:bodyPr>
            <a:normAutofit/>
          </a:bodyPr>
          <a:lstStyle/>
          <a:p>
            <a:pPr marL="0" indent="0">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earliest Christians universally taught the early exodus date in the 15th century BC and identified a variety of Pharaohs from the early 18th Dynasty. The origin of the late date of the exodus at the time of Ramses II is pagan Egyptian and Roman historians.</a:t>
            </a:r>
            <a:endParaRPr lang="en-US" sz="1800" dirty="0">
              <a:solidFill>
                <a:srgbClr val="000000"/>
              </a:solidFill>
              <a:effectLst/>
              <a:latin typeface="Calibri" panose="020F0502020204030204" pitchFamily="34" charset="0"/>
              <a:ea typeface="Times New Roman" panose="02020603050405020304" pitchFamily="18" charset="0"/>
            </a:endParaRPr>
          </a:p>
          <a:p>
            <a:pPr marL="0" indent="0">
              <a:buNone/>
            </a:pP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Steven Rudd, Dallas, Thursday, November 18, 2021, ETS/NEAS</a:t>
            </a: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202242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435114-BCC6-48D1-9868-76ECF03292DC}"/>
              </a:ext>
            </a:extLst>
          </p:cNvPr>
          <p:cNvSpPr txBox="1"/>
          <p:nvPr/>
        </p:nvSpPr>
        <p:spPr>
          <a:xfrm>
            <a:off x="886" y="323556"/>
            <a:ext cx="12191114" cy="6247864"/>
          </a:xfrm>
          <a:prstGeom prst="rect">
            <a:avLst/>
          </a:prstGeom>
          <a:noFill/>
        </p:spPr>
        <p:txBody>
          <a:bodyPr wrap="square">
            <a:spAutoFit/>
          </a:bodyPr>
          <a:lstStyle/>
          <a:p>
            <a:pPr marL="114300" marR="0" indent="-114300">
              <a:spcBef>
                <a:spcPts val="0"/>
              </a:spcBef>
              <a:spcAft>
                <a:spcPts val="0"/>
              </a:spcAft>
            </a:pPr>
            <a:r>
              <a:rPr lang="en-US" sz="2000" dirty="0">
                <a:solidFill>
                  <a:srgbClr val="FF0000"/>
                </a:solidFill>
                <a:effectLst/>
                <a:latin typeface="VAGRounded BT" panose="020F0702020204020204" pitchFamily="34" charset="0"/>
                <a:ea typeface="Calibri" panose="020F0502020204030204" pitchFamily="34" charset="0"/>
              </a:rPr>
              <a:t>FOOTNOTES:</a:t>
            </a:r>
          </a:p>
          <a:p>
            <a:pPr marL="114300" marR="0" indent="-114300">
              <a:spcBef>
                <a:spcPts val="0"/>
              </a:spcBef>
              <a:spcAft>
                <a:spcPts val="0"/>
              </a:spcAft>
            </a:pPr>
            <a:endParaRPr lang="en-US" sz="2000" dirty="0">
              <a:solidFill>
                <a:srgbClr val="FF0000"/>
              </a:solidFill>
              <a:effectLst/>
              <a:latin typeface="VAGRounded BT" panose="020F0702020204020204" pitchFamily="34" charset="0"/>
              <a:ea typeface="Calibri" panose="020F0502020204030204" pitchFamily="34" charset="0"/>
            </a:endParaRPr>
          </a:p>
          <a:p>
            <a:pPr marL="114300" marR="0" indent="-114300">
              <a:spcBef>
                <a:spcPts val="0"/>
              </a:spcBef>
              <a:spcAft>
                <a:spcPts val="0"/>
              </a:spcAft>
            </a:pPr>
            <a:r>
              <a:rPr lang="en-US" sz="2000" dirty="0">
                <a:solidFill>
                  <a:srgbClr val="FF0000"/>
                </a:solidFill>
                <a:effectLst/>
                <a:latin typeface="VAGRounded BT" panose="020F0702020204020204" pitchFamily="34" charset="0"/>
                <a:ea typeface="Calibri" panose="020F0502020204030204" pitchFamily="34" charset="0"/>
              </a:rPr>
              <a:t>1:</a:t>
            </a:r>
            <a:r>
              <a:rPr lang="en-US" sz="2000" dirty="0">
                <a:solidFill>
                  <a:srgbClr val="000000"/>
                </a:solidFill>
                <a:effectLst/>
                <a:latin typeface="VAGRounded BT" panose="020F070202020402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Assumed to be same as Josephus</a:t>
            </a:r>
            <a:endParaRPr lang="en-US" sz="2400" dirty="0">
              <a:solidFill>
                <a:srgbClr val="000000"/>
              </a:solidFill>
              <a:effectLst/>
              <a:latin typeface="Calibri" panose="020F0502020204030204" pitchFamily="34" charset="0"/>
              <a:ea typeface="Calibri" panose="020F0502020204030204" pitchFamily="34" charset="0"/>
            </a:endParaRPr>
          </a:p>
          <a:p>
            <a:pPr marL="114300" marR="0" indent="-114300">
              <a:spcBef>
                <a:spcPts val="0"/>
              </a:spcBef>
              <a:spcAft>
                <a:spcPts val="0"/>
              </a:spcAft>
            </a:pPr>
            <a:r>
              <a:rPr lang="en-US" sz="2000" dirty="0">
                <a:solidFill>
                  <a:srgbClr val="FF0000"/>
                </a:solidFill>
                <a:effectLst/>
                <a:latin typeface="VAGRounded BT" panose="020F0702020204020204" pitchFamily="34" charset="0"/>
                <a:ea typeface="Calibri" panose="020F0502020204030204" pitchFamily="34" charset="0"/>
              </a:rPr>
              <a:t>2:</a:t>
            </a:r>
            <a:r>
              <a:rPr lang="en-US" sz="2000" dirty="0">
                <a:solidFill>
                  <a:srgbClr val="000000"/>
                </a:solidFill>
                <a:effectLst/>
                <a:latin typeface="VAGRounded BT" panose="020F070202020402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Seder Olam counted 450 years for the period of the judges but calculated 480 years by counting only the </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Hebrew Judges reigns (338 years) and ignoring the oppressor reigns (111 years). Eusebius calculated 480 years by</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 borrowing this delusional chronological solution from the Jews in Seder Olam. </a:t>
            </a:r>
            <a:endParaRPr lang="en-US" sz="2400" dirty="0">
              <a:solidFill>
                <a:srgbClr val="000000"/>
              </a:solidFill>
              <a:effectLst/>
              <a:latin typeface="Calibri" panose="020F0502020204030204" pitchFamily="34" charset="0"/>
              <a:ea typeface="Calibri" panose="020F0502020204030204" pitchFamily="34" charset="0"/>
            </a:endParaRPr>
          </a:p>
          <a:p>
            <a:pPr marL="114300" marR="0" indent="-114300">
              <a:spcBef>
                <a:spcPts val="0"/>
              </a:spcBef>
              <a:spcAft>
                <a:spcPts val="0"/>
              </a:spcAft>
            </a:pPr>
            <a:r>
              <a:rPr lang="en-US" sz="2000" dirty="0">
                <a:solidFill>
                  <a:srgbClr val="FF0000"/>
                </a:solidFill>
                <a:effectLst/>
                <a:latin typeface="VAGRounded BT" panose="020F0702020204020204" pitchFamily="34" charset="0"/>
                <a:ea typeface="Calibri" panose="020F0502020204030204" pitchFamily="34" charset="0"/>
              </a:rPr>
              <a:t>3:</a:t>
            </a:r>
            <a:r>
              <a:rPr lang="en-US" sz="2000" dirty="0">
                <a:solidFill>
                  <a:srgbClr val="000000"/>
                </a:solidFill>
                <a:effectLst/>
                <a:latin typeface="VAGRounded BT" panose="020F070202020402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Titian gave no date, but like others (Clement), synchronized with </a:t>
            </a:r>
            <a:r>
              <a:rPr lang="en-US" sz="2000" dirty="0" err="1">
                <a:solidFill>
                  <a:srgbClr val="000000"/>
                </a:solidFill>
                <a:effectLst/>
                <a:latin typeface="Calibri" panose="020F0502020204030204" pitchFamily="34" charset="0"/>
                <a:ea typeface="Calibri" panose="020F0502020204030204" pitchFamily="34" charset="0"/>
              </a:rPr>
              <a:t>Inachus</a:t>
            </a:r>
            <a:r>
              <a:rPr lang="en-US" sz="2000" dirty="0">
                <a:solidFill>
                  <a:srgbClr val="000000"/>
                </a:solidFill>
                <a:effectLst/>
                <a:latin typeface="Calibri" panose="020F0502020204030204" pitchFamily="34" charset="0"/>
                <a:ea typeface="Calibri" panose="020F0502020204030204" pitchFamily="34" charset="0"/>
              </a:rPr>
              <a:t> around 1700 BC in their </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flawed chronologies. </a:t>
            </a:r>
            <a:endParaRPr lang="en-US" sz="2400" dirty="0">
              <a:solidFill>
                <a:srgbClr val="000000"/>
              </a:solidFill>
              <a:effectLst/>
              <a:latin typeface="Calibri" panose="020F0502020204030204" pitchFamily="34" charset="0"/>
              <a:ea typeface="Calibri" panose="020F0502020204030204" pitchFamily="34" charset="0"/>
            </a:endParaRPr>
          </a:p>
          <a:p>
            <a:pPr marL="114300" marR="0" indent="-114300">
              <a:spcBef>
                <a:spcPts val="0"/>
              </a:spcBef>
              <a:spcAft>
                <a:spcPts val="0"/>
              </a:spcAft>
            </a:pPr>
            <a:r>
              <a:rPr lang="en-US" sz="2000" dirty="0">
                <a:solidFill>
                  <a:srgbClr val="FF0000"/>
                </a:solidFill>
                <a:effectLst/>
                <a:latin typeface="VAGRounded BT" panose="020F0702020204020204" pitchFamily="34" charset="0"/>
                <a:ea typeface="Calibri" panose="020F0502020204030204" pitchFamily="34" charset="0"/>
              </a:rPr>
              <a:t>4:</a:t>
            </a:r>
            <a:r>
              <a:rPr lang="en-US" sz="2000" dirty="0">
                <a:solidFill>
                  <a:srgbClr val="000000"/>
                </a:solidFill>
                <a:effectLst/>
                <a:latin typeface="VAGRounded BT" panose="020F070202020402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Africanus dated the baptism of Jesus to AD 29 and calculated only a 1 year ministry of Christ for a </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crucifixion in AD 30. </a:t>
            </a:r>
            <a:endParaRPr lang="en-US" sz="2400" dirty="0">
              <a:solidFill>
                <a:srgbClr val="000000"/>
              </a:solidFill>
              <a:effectLst/>
              <a:latin typeface="Calibri" panose="020F0502020204030204" pitchFamily="34" charset="0"/>
              <a:ea typeface="Calibri" panose="020F0502020204030204" pitchFamily="34" charset="0"/>
            </a:endParaRPr>
          </a:p>
          <a:p>
            <a:pPr marL="114300" marR="0" indent="-114300">
              <a:spcBef>
                <a:spcPts val="0"/>
              </a:spcBef>
              <a:spcAft>
                <a:spcPts val="0"/>
              </a:spcAft>
            </a:pPr>
            <a:r>
              <a:rPr lang="en-US" sz="2000" dirty="0">
                <a:solidFill>
                  <a:srgbClr val="FF0000"/>
                </a:solidFill>
                <a:effectLst/>
                <a:latin typeface="VAGRounded BT" panose="020F0702020204020204" pitchFamily="34" charset="0"/>
                <a:ea typeface="Calibri" panose="020F0502020204030204" pitchFamily="34" charset="0"/>
              </a:rPr>
              <a:t>5:</a:t>
            </a:r>
            <a:r>
              <a:rPr lang="en-US" sz="2000" dirty="0">
                <a:solidFill>
                  <a:srgbClr val="000000"/>
                </a:solidFill>
                <a:effectLst/>
                <a:latin typeface="VAGRounded BT" panose="020F070202020402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Hippolytus used a highly symbolic Midrashic hermeneutic in everything. He put a 500 year gap in the 70 weeks of </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Daniel 9 beginning with the incarnation of Christ and ending in the second coming in AD 500 at the conclusion of </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the last day of the final 3 ½ years. He believed the end came when the earth was 6000 year old. </a:t>
            </a:r>
            <a:endParaRPr lang="en-US" sz="2400" dirty="0">
              <a:solidFill>
                <a:srgbClr val="000000"/>
              </a:solidFill>
              <a:effectLst/>
              <a:latin typeface="Calibri" panose="020F0502020204030204" pitchFamily="34" charset="0"/>
              <a:ea typeface="Calibri" panose="020F0502020204030204" pitchFamily="34" charset="0"/>
            </a:endParaRPr>
          </a:p>
          <a:p>
            <a:pPr marL="114300" marR="0" indent="-114300">
              <a:spcBef>
                <a:spcPts val="0"/>
              </a:spcBef>
              <a:spcAft>
                <a:spcPts val="0"/>
              </a:spcAft>
            </a:pPr>
            <a:r>
              <a:rPr lang="en-US" sz="2000" dirty="0">
                <a:solidFill>
                  <a:srgbClr val="FF0000"/>
                </a:solidFill>
                <a:effectLst/>
                <a:latin typeface="VAGRounded BT" panose="020F0702020204020204" pitchFamily="34" charset="0"/>
                <a:ea typeface="Calibri" panose="020F0502020204030204" pitchFamily="34" charset="0"/>
              </a:rPr>
              <a:t>6:</a:t>
            </a:r>
            <a:r>
              <a:rPr lang="en-US" sz="2000" dirty="0">
                <a:solidFill>
                  <a:srgbClr val="000000"/>
                </a:solidFill>
                <a:effectLst/>
                <a:latin typeface="VAGRounded BT" panose="020F070202020402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Eusebius began the 70 weeks with the completion of the temple in the 6</a:t>
            </a:r>
            <a:r>
              <a:rPr lang="en-US" sz="2000" baseline="30000" dirty="0">
                <a:solidFill>
                  <a:srgbClr val="000000"/>
                </a:solidFill>
                <a:effectLst/>
                <a:latin typeface="Calibri" panose="020F0502020204030204" pitchFamily="34" charset="0"/>
                <a:ea typeface="Calibri" panose="020F0502020204030204" pitchFamily="34" charset="0"/>
              </a:rPr>
              <a:t>th</a:t>
            </a:r>
            <a:r>
              <a:rPr lang="en-US" sz="2000" dirty="0">
                <a:solidFill>
                  <a:srgbClr val="000000"/>
                </a:solidFill>
                <a:effectLst/>
                <a:latin typeface="Calibri" panose="020F0502020204030204" pitchFamily="34" charset="0"/>
                <a:ea typeface="Calibri" panose="020F0502020204030204" pitchFamily="34" charset="0"/>
              </a:rPr>
              <a:t> year of Darius (515 BC) and ended the  </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69</a:t>
            </a:r>
            <a:r>
              <a:rPr lang="en-US" sz="2000" baseline="30000" dirty="0">
                <a:solidFill>
                  <a:srgbClr val="000000"/>
                </a:solidFill>
                <a:effectLst/>
                <a:latin typeface="Calibri" panose="020F0502020204030204" pitchFamily="34" charset="0"/>
                <a:ea typeface="Calibri" panose="020F0502020204030204" pitchFamily="34" charset="0"/>
              </a:rPr>
              <a:t>th</a:t>
            </a:r>
            <a:r>
              <a:rPr lang="en-US" sz="2000" dirty="0">
                <a:solidFill>
                  <a:srgbClr val="000000"/>
                </a:solidFill>
                <a:effectLst/>
                <a:latin typeface="Calibri" panose="020F0502020204030204" pitchFamily="34" charset="0"/>
                <a:ea typeface="Calibri" panose="020F0502020204030204" pitchFamily="34" charset="0"/>
              </a:rPr>
              <a:t> week in 30 BC with the death of Hyrcanus. He inserted a 28 year gap between the 69</a:t>
            </a:r>
            <a:r>
              <a:rPr lang="en-US" sz="2000" baseline="30000" dirty="0">
                <a:solidFill>
                  <a:srgbClr val="000000"/>
                </a:solidFill>
                <a:effectLst/>
                <a:latin typeface="Calibri" panose="020F0502020204030204" pitchFamily="34" charset="0"/>
                <a:ea typeface="Calibri" panose="020F0502020204030204" pitchFamily="34" charset="0"/>
              </a:rPr>
              <a:t>th</a:t>
            </a:r>
            <a:r>
              <a:rPr lang="en-US" sz="2000" dirty="0">
                <a:solidFill>
                  <a:srgbClr val="000000"/>
                </a:solidFill>
                <a:effectLst/>
                <a:latin typeface="Calibri" panose="020F0502020204030204" pitchFamily="34" charset="0"/>
                <a:ea typeface="Calibri" panose="020F0502020204030204" pitchFamily="34" charset="0"/>
              </a:rPr>
              <a:t> and 70</a:t>
            </a:r>
            <a:r>
              <a:rPr lang="en-US" sz="2000" baseline="30000" dirty="0">
                <a:solidFill>
                  <a:srgbClr val="000000"/>
                </a:solidFill>
                <a:effectLst/>
                <a:latin typeface="Calibri" panose="020F0502020204030204" pitchFamily="34" charset="0"/>
                <a:ea typeface="Calibri" panose="020F0502020204030204" pitchFamily="34" charset="0"/>
              </a:rPr>
              <a:t>th</a:t>
            </a:r>
            <a:r>
              <a:rPr lang="en-US" sz="2000" dirty="0">
                <a:solidFill>
                  <a:srgbClr val="000000"/>
                </a:solidFill>
                <a:effectLst/>
                <a:latin typeface="Calibri" panose="020F0502020204030204" pitchFamily="34" charset="0"/>
                <a:ea typeface="Calibri" panose="020F0502020204030204" pitchFamily="34" charset="0"/>
              </a:rPr>
              <a:t> weeks. The </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70</a:t>
            </a:r>
            <a:r>
              <a:rPr lang="en-US" sz="2000" baseline="30000" dirty="0">
                <a:solidFill>
                  <a:srgbClr val="000000"/>
                </a:solidFill>
                <a:effectLst/>
                <a:latin typeface="Calibri" panose="020F0502020204030204" pitchFamily="34" charset="0"/>
                <a:ea typeface="Calibri" panose="020F0502020204030204" pitchFamily="34" charset="0"/>
              </a:rPr>
              <a:t>th</a:t>
            </a:r>
            <a:r>
              <a:rPr lang="en-US" sz="2000" dirty="0">
                <a:solidFill>
                  <a:srgbClr val="000000"/>
                </a:solidFill>
                <a:effectLst/>
                <a:latin typeface="Calibri" panose="020F0502020204030204" pitchFamily="34" charset="0"/>
                <a:ea typeface="Calibri" panose="020F0502020204030204" pitchFamily="34" charset="0"/>
              </a:rPr>
              <a:t> week began with the baptism of Jesus in AD 29 where the end of the first 3 ½ years coincided with the </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crucifixion and the end of the second 3 ½ years coincided with AD 37. Eusebius’ 70 weeks was a total of 552 </a:t>
            </a:r>
          </a:p>
          <a:p>
            <a:pPr marL="114300" marR="0" indent="-114300">
              <a:spcBef>
                <a:spcPts val="0"/>
              </a:spcBef>
              <a:spcAft>
                <a:spcPts val="0"/>
              </a:spcAft>
            </a:pPr>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years: 515 BC – AD 37. </a:t>
            </a:r>
            <a:endParaRPr lang="en-US" sz="2400" dirty="0">
              <a:solidFill>
                <a:srgbClr val="000000"/>
              </a:solidFill>
              <a:effectLst/>
              <a:latin typeface="Calibri" panose="020F0502020204030204" pitchFamily="34" charset="0"/>
              <a:ea typeface="Calibri" panose="020F0502020204030204" pitchFamily="34" charset="0"/>
            </a:endParaRPr>
          </a:p>
          <a:p>
            <a:r>
              <a:rPr lang="en-US" sz="2000" dirty="0">
                <a:solidFill>
                  <a:srgbClr val="FF0000"/>
                </a:solidFill>
                <a:effectLst/>
                <a:latin typeface="VAGRounded BT" panose="020F0702020204020204" pitchFamily="34" charset="0"/>
                <a:ea typeface="Calibri" panose="020F0502020204030204" pitchFamily="34" charset="0"/>
              </a:rPr>
              <a:t>7:</a:t>
            </a:r>
            <a:r>
              <a:rPr lang="en-US" sz="2000" dirty="0">
                <a:solidFill>
                  <a:srgbClr val="000000"/>
                </a:solidFill>
                <a:effectLst/>
                <a:latin typeface="VAGRounded BT" panose="020F070202020402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Annianus, Dionysius, and Syncellus dated creation, incarnation, and resurrection to March 25</a:t>
            </a:r>
            <a:r>
              <a:rPr lang="en-US" sz="2000" baseline="30000" dirty="0">
                <a:solidFill>
                  <a:srgbClr val="000000"/>
                </a:solidFill>
                <a:effectLst/>
                <a:latin typeface="Calibri" panose="020F0502020204030204" pitchFamily="34" charset="0"/>
                <a:ea typeface="Calibri" panose="020F0502020204030204" pitchFamily="34" charset="0"/>
              </a:rPr>
              <a:t>th</a:t>
            </a:r>
            <a:r>
              <a:rPr lang="en-US" sz="2000" dirty="0">
                <a:solidFill>
                  <a:srgbClr val="000000"/>
                </a:solidFill>
                <a:effectLst/>
                <a:latin typeface="Calibri" panose="020F0502020204030204" pitchFamily="34" charset="0"/>
                <a:ea typeface="Calibri" panose="020F0502020204030204" pitchFamily="34" charset="0"/>
              </a:rPr>
              <a:t>. </a:t>
            </a:r>
          </a:p>
          <a:p>
            <a:r>
              <a:rPr lang="en-US" sz="2000" dirty="0">
                <a:solidFill>
                  <a:srgbClr val="000000"/>
                </a:solidFill>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Dionysius used a 1   year ministry of Christ with death in AD 30.</a:t>
            </a:r>
            <a:endParaRPr lang="en-US" sz="2000" dirty="0"/>
          </a:p>
        </p:txBody>
      </p:sp>
    </p:spTree>
    <p:extLst>
      <p:ext uri="{BB962C8B-B14F-4D97-AF65-F5344CB8AC3E}">
        <p14:creationId xmlns:p14="http://schemas.microsoft.com/office/powerpoint/2010/main" val="1707156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E1E14D-39CE-4039-86B4-206771063A09}"/>
              </a:ext>
            </a:extLst>
          </p:cNvPr>
          <p:cNvSpPr txBox="1"/>
          <p:nvPr/>
        </p:nvSpPr>
        <p:spPr>
          <a:xfrm>
            <a:off x="184638" y="120624"/>
            <a:ext cx="11395710" cy="769441"/>
          </a:xfrm>
          <a:prstGeom prst="rect">
            <a:avLst/>
          </a:prstGeom>
          <a:noFill/>
        </p:spPr>
        <p:txBody>
          <a:bodyPr wrap="square">
            <a:spAutoFit/>
          </a:bodyPr>
          <a:lstStyle/>
          <a:p>
            <a:r>
              <a:rPr lang="en-US" sz="4400" dirty="0">
                <a:solidFill>
                  <a:srgbClr val="000000"/>
                </a:solidFill>
                <a:latin typeface="VAGRounded BT" panose="020F0702020204020204" pitchFamily="34" charset="0"/>
                <a:cs typeface="Calibri" panose="020F0502020204030204" pitchFamily="34" charset="0"/>
              </a:rPr>
              <a:t>Summary chronological findings</a:t>
            </a:r>
            <a:endParaRPr lang="en-US" sz="4400" dirty="0">
              <a:latin typeface="VAGRounded BT" panose="020F0702020204020204" pitchFamily="34" charset="0"/>
            </a:endParaRPr>
          </a:p>
        </p:txBody>
      </p:sp>
      <p:sp>
        <p:nvSpPr>
          <p:cNvPr id="2" name="TextBox 1">
            <a:extLst>
              <a:ext uri="{FF2B5EF4-FFF2-40B4-BE49-F238E27FC236}">
                <a16:creationId xmlns:a16="http://schemas.microsoft.com/office/drawing/2014/main" id="{48A7E2FA-297F-4585-989D-AC9D51797873}"/>
              </a:ext>
            </a:extLst>
          </p:cNvPr>
          <p:cNvSpPr txBox="1"/>
          <p:nvPr/>
        </p:nvSpPr>
        <p:spPr>
          <a:xfrm>
            <a:off x="354623" y="808892"/>
            <a:ext cx="11482754" cy="6001643"/>
          </a:xfrm>
          <a:prstGeom prst="rect">
            <a:avLst/>
          </a:prstGeom>
          <a:noFill/>
        </p:spPr>
        <p:txBody>
          <a:bodyPr wrap="square" rtlCol="0">
            <a:spAutoFit/>
          </a:bodyPr>
          <a:lstStyle/>
          <a:p>
            <a:pPr marL="342900" marR="0" lvl="0" indent="-342900">
              <a:spcBef>
                <a:spcPts val="0"/>
              </a:spcBef>
              <a:spcAft>
                <a:spcPts val="0"/>
              </a:spcAft>
              <a:buFont typeface="+mj-lt"/>
              <a:buAutoNum type="arabicPeriod"/>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Five pre-Christian Jewish Chronological errors corrected by the New Testament</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4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ancient Jews and Christians favored the early date of the exodus</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(18</a:t>
            </a:r>
            <a:r>
              <a:rPr lang="en-US" sz="24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Dynasty) but all ancient pagans and Bible scoffers favored the late date of the exodus around the time of Ramses II in the 19</a:t>
            </a:r>
            <a:r>
              <a:rPr lang="en-US" sz="24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Dynasty. The same is true today.</a:t>
            </a:r>
            <a:endParaRPr lang="en-US" sz="24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First century Jews and Christians down to AD 200 widely believed a king named “Thutmoses” was the Pharaoh of the exodus</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synchronized with the first king of Manetho’s 18</a:t>
            </a:r>
            <a:r>
              <a:rPr lang="en-US" sz="24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Dynasty list, which we know today was Ahmoses I. It remains unsettled whether this association of the exodus Pharaoh with a Pharaoh named “Thutmoses” came from ancient Jewish oral and written tradition or from their analysis of Manetho’s Egyptian Chronology synchronized with their flawed Bible chronology. One explanation why the earliest Jews and Christians identified the Pharaoh of the exodus as the first king of the 18</a:t>
            </a:r>
            <a:r>
              <a:rPr lang="en-US" sz="24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Egyptian Dynasty is an oral and written tradition that associated the exodus with a Pharaoh named “Thutmoses”.</a:t>
            </a:r>
          </a:p>
          <a:p>
            <a:pPr marL="342900" marR="0" lvl="0" indent="-342900">
              <a:spcBef>
                <a:spcPts val="0"/>
              </a:spcBef>
              <a:spcAft>
                <a:spcPts val="0"/>
              </a:spcAft>
              <a:buFont typeface="+mj-lt"/>
              <a:buAutoNum type="arabicPeriod"/>
            </a:pPr>
            <a:r>
              <a:rPr lang="en-US" sz="2400" b="1" dirty="0">
                <a:solidFill>
                  <a:srgbClr val="000000"/>
                </a:solidFill>
                <a:effectLst/>
                <a:latin typeface="Calibri" panose="020F0502020204030204" pitchFamily="34" charset="0"/>
                <a:ea typeface="Times New Roman" panose="02020603050405020304" pitchFamily="18" charset="0"/>
              </a:rPr>
              <a:t>Birth and resurrection of Christ</a:t>
            </a:r>
            <a:r>
              <a:rPr lang="en-US" sz="2400" dirty="0">
                <a:solidFill>
                  <a:srgbClr val="000000"/>
                </a:solidFill>
                <a:effectLst/>
                <a:latin typeface="Calibri" panose="020F0502020204030204" pitchFamily="34" charset="0"/>
                <a:ea typeface="Times New Roman" panose="02020603050405020304" pitchFamily="18" charset="0"/>
              </a:rPr>
              <a:t>: Most early Christians dated the birth of Christ to 2 BC with a resurrection in AD 33. </a:t>
            </a:r>
          </a:p>
          <a:p>
            <a:pPr marL="342900" marR="0" lvl="0" indent="-342900">
              <a:spcBef>
                <a:spcPts val="0"/>
              </a:spcBef>
              <a:spcAft>
                <a:spcPts val="0"/>
              </a:spcAft>
              <a:buFont typeface="+mj-lt"/>
              <a:buAutoNum type="arabicPeriod"/>
            </a:pPr>
            <a:endParaRPr lang="en-US" sz="2400" dirty="0">
              <a:solidFill>
                <a:srgbClr val="000000"/>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737231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E1E14D-39CE-4039-86B4-206771063A09}"/>
              </a:ext>
            </a:extLst>
          </p:cNvPr>
          <p:cNvSpPr txBox="1"/>
          <p:nvPr/>
        </p:nvSpPr>
        <p:spPr>
          <a:xfrm>
            <a:off x="184638" y="120624"/>
            <a:ext cx="11395710" cy="769441"/>
          </a:xfrm>
          <a:prstGeom prst="rect">
            <a:avLst/>
          </a:prstGeom>
          <a:noFill/>
        </p:spPr>
        <p:txBody>
          <a:bodyPr wrap="square">
            <a:spAutoFit/>
          </a:bodyPr>
          <a:lstStyle/>
          <a:p>
            <a:r>
              <a:rPr lang="en-US" sz="4400" dirty="0">
                <a:solidFill>
                  <a:srgbClr val="000000"/>
                </a:solidFill>
                <a:latin typeface="VAGRounded BT" panose="020F0702020204020204" pitchFamily="34" charset="0"/>
                <a:cs typeface="Calibri" panose="020F0502020204030204" pitchFamily="34" charset="0"/>
              </a:rPr>
              <a:t>Summary chronological findings</a:t>
            </a:r>
            <a:endParaRPr lang="en-US" sz="4400" dirty="0">
              <a:latin typeface="VAGRounded BT" panose="020F0702020204020204" pitchFamily="34" charset="0"/>
            </a:endParaRPr>
          </a:p>
        </p:txBody>
      </p:sp>
      <p:sp>
        <p:nvSpPr>
          <p:cNvPr id="2" name="TextBox 1">
            <a:extLst>
              <a:ext uri="{FF2B5EF4-FFF2-40B4-BE49-F238E27FC236}">
                <a16:creationId xmlns:a16="http://schemas.microsoft.com/office/drawing/2014/main" id="{48A7E2FA-297F-4585-989D-AC9D51797873}"/>
              </a:ext>
            </a:extLst>
          </p:cNvPr>
          <p:cNvSpPr txBox="1"/>
          <p:nvPr/>
        </p:nvSpPr>
        <p:spPr>
          <a:xfrm>
            <a:off x="354623" y="808892"/>
            <a:ext cx="11482754" cy="6370975"/>
          </a:xfrm>
          <a:prstGeom prst="rect">
            <a:avLst/>
          </a:prstGeom>
          <a:noFill/>
        </p:spPr>
        <p:txBody>
          <a:bodyPr wrap="square" rtlCol="0">
            <a:spAutoFit/>
          </a:bodyPr>
          <a:lstStyle/>
          <a:p>
            <a:pPr marL="342900" marR="0" lvl="0" indent="-342900">
              <a:spcBef>
                <a:spcPts val="0"/>
              </a:spcBef>
              <a:spcAft>
                <a:spcPts val="0"/>
              </a:spcAft>
              <a:buFont typeface="+mj-lt"/>
              <a:buAutoNum type="arabicPeriod" startAt="5"/>
            </a:pPr>
            <a:r>
              <a:rPr lang="en-US" sz="2400" b="1" dirty="0">
                <a:solidFill>
                  <a:srgbClr val="000000"/>
                </a:solidFill>
                <a:effectLst/>
                <a:latin typeface="Calibri" panose="020F0502020204030204" pitchFamily="34" charset="0"/>
                <a:ea typeface="Times New Roman" panose="02020603050405020304" pitchFamily="18" charset="0"/>
              </a:rPr>
              <a:t>Dating the Tower of Babel: </a:t>
            </a:r>
            <a:r>
              <a:rPr lang="en-US" sz="2400" dirty="0">
                <a:solidFill>
                  <a:srgbClr val="000000"/>
                </a:solidFill>
                <a:effectLst/>
                <a:latin typeface="Calibri" panose="020F0502020204030204" pitchFamily="34" charset="0"/>
                <a:ea typeface="Times New Roman" panose="02020603050405020304" pitchFamily="18" charset="0"/>
              </a:rPr>
              <a:t>George Syncellus is the only ancient chronologer who ventured to date the Tower of Babel. His date for the division of languages of 2724 BC was only 125 years short of the correct 2850 BC. </a:t>
            </a:r>
          </a:p>
          <a:p>
            <a:pPr marL="342900" marR="0" lvl="0" indent="-342900">
              <a:spcBef>
                <a:spcPts val="0"/>
              </a:spcBef>
              <a:spcAft>
                <a:spcPts val="0"/>
              </a:spcAft>
              <a:buFont typeface="+mj-lt"/>
              <a:buAutoNum type="arabicPeriod" startAt="5"/>
            </a:pPr>
            <a:r>
              <a:rPr lang="en-US" sz="2400" b="1" dirty="0">
                <a:solidFill>
                  <a:srgbClr val="000000"/>
                </a:solidFill>
                <a:effectLst/>
                <a:latin typeface="Calibri" panose="020F0502020204030204" pitchFamily="34" charset="0"/>
                <a:ea typeface="Times New Roman" panose="02020603050405020304" pitchFamily="18" charset="0"/>
              </a:rPr>
              <a:t>70 weeks of Daniel 9: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Most early Christians understood the 490 years of Daniel 9 as a continuous sequence of years without any gaps ending at the resurrection of Christ. </a:t>
            </a:r>
            <a:endParaRPr lang="en-US" sz="24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startAt="5"/>
            </a:pPr>
            <a:r>
              <a:rPr lang="en-US" sz="2400" b="1" dirty="0">
                <a:solidFill>
                  <a:srgbClr val="000000"/>
                </a:solidFill>
                <a:effectLst/>
                <a:latin typeface="Calibri" panose="020F0502020204030204" pitchFamily="34" charset="0"/>
                <a:ea typeface="Times New Roman" panose="02020603050405020304" pitchFamily="18" charset="0"/>
              </a:rPr>
              <a:t>Manetho’s leper exodus Pharaoh </a:t>
            </a:r>
            <a:r>
              <a:rPr lang="en-US" sz="2400" dirty="0">
                <a:solidFill>
                  <a:srgbClr val="000000"/>
                </a:solidFill>
                <a:effectLst/>
                <a:latin typeface="Calibri" panose="020F0502020204030204" pitchFamily="34" charset="0"/>
                <a:ea typeface="Times New Roman" panose="02020603050405020304" pitchFamily="18" charset="0"/>
              </a:rPr>
              <a:t>whom he called “Amenophis” was identified with Mer</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neptah, the son of Ramses II.</a:t>
            </a:r>
            <a:endParaRPr lang="en-US" sz="24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startAt="5"/>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Creation and the age of the earth: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Despite 10 common chronological errors, ancient Jews and Christians were remarkably close to correct for the age of the earth at 5554 BC. The hundreds of extra error years after the exodus almost perfectly canceled out the hundreds of deficit</a:t>
            </a:r>
            <a:r>
              <a:rPr lang="en-US" sz="2400" dirty="0">
                <a:solidFill>
                  <a:srgbClr val="000000"/>
                </a:solidFill>
                <a:effectLst/>
                <a:latin typeface="Calibri" panose="020F0502020204030204" pitchFamily="34" charset="0"/>
                <a:ea typeface="Times New Roman" panose="02020603050405020304" pitchFamily="18" charset="0"/>
              </a:rPr>
              <a:t> error years before the exodus. The result was the first century understanding by Josephus that the earth was about 5431</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years old when Christ was born erred by only 123 years.</a:t>
            </a:r>
            <a:endParaRPr lang="en-US" sz="2400" dirty="0">
              <a:solidFill>
                <a:srgbClr val="00000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startAt="5"/>
            </a:pPr>
            <a:r>
              <a:rPr lang="en-US" sz="2400" b="1" dirty="0">
                <a:solidFill>
                  <a:srgbClr val="000000"/>
                </a:solidFill>
                <a:effectLst/>
                <a:latin typeface="Calibri" panose="020F0502020204030204" pitchFamily="34" charset="0"/>
                <a:ea typeface="Times New Roman" panose="02020603050405020304" pitchFamily="18" charset="0"/>
              </a:rPr>
              <a:t>Greek Septuagint (LXX) not the Hebrew Masoretic Text (MT): </a:t>
            </a:r>
            <a:r>
              <a:rPr lang="en-US" sz="2400" dirty="0">
                <a:solidFill>
                  <a:srgbClr val="000000"/>
                </a:solidFill>
                <a:effectLst/>
                <a:latin typeface="Calibri" panose="020F0502020204030204" pitchFamily="34" charset="0"/>
                <a:ea typeface="Times New Roman" panose="02020603050405020304" pitchFamily="18" charset="0"/>
              </a:rPr>
              <a:t>Jewish Demetrius and every Christian chronologer used the longer numbers in Genesis 5 and 11 from the Septuagint not the corrupt numbers from the Masoretic text. </a:t>
            </a:r>
          </a:p>
          <a:p>
            <a:endParaRPr lang="en-US" sz="2400" dirty="0">
              <a:solidFill>
                <a:srgbClr val="00B050"/>
              </a:solidFill>
            </a:endParaRPr>
          </a:p>
        </p:txBody>
      </p:sp>
    </p:spTree>
    <p:extLst>
      <p:ext uri="{BB962C8B-B14F-4D97-AF65-F5344CB8AC3E}">
        <p14:creationId xmlns:p14="http://schemas.microsoft.com/office/powerpoint/2010/main" val="329986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48B9791-9858-4175-A7C5-25103A0EFE37}"/>
              </a:ext>
            </a:extLst>
          </p:cNvPr>
          <p:cNvPicPr>
            <a:picLocks noChangeAspect="1"/>
          </p:cNvPicPr>
          <p:nvPr/>
        </p:nvPicPr>
        <p:blipFill>
          <a:blip r:embed="rId2"/>
          <a:stretch>
            <a:fillRect/>
          </a:stretch>
        </p:blipFill>
        <p:spPr>
          <a:xfrm>
            <a:off x="6501809" y="77885"/>
            <a:ext cx="5845967" cy="6780116"/>
          </a:xfrm>
          <a:prstGeom prst="rect">
            <a:avLst/>
          </a:prstGeom>
        </p:spPr>
      </p:pic>
      <p:sp>
        <p:nvSpPr>
          <p:cNvPr id="8" name="Content Placeholder 2">
            <a:extLst>
              <a:ext uri="{FF2B5EF4-FFF2-40B4-BE49-F238E27FC236}">
                <a16:creationId xmlns:a16="http://schemas.microsoft.com/office/drawing/2014/main" id="{91123E00-A678-428B-86B7-9507E648D431}"/>
              </a:ext>
            </a:extLst>
          </p:cNvPr>
          <p:cNvSpPr txBox="1">
            <a:spLocks/>
          </p:cNvSpPr>
          <p:nvPr/>
        </p:nvSpPr>
        <p:spPr>
          <a:xfrm>
            <a:off x="76200" y="392684"/>
            <a:ext cx="8046720" cy="6502530"/>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dirty="0">
                <a:ln w="19050">
                  <a:solidFill>
                    <a:schemeClr val="bg1"/>
                  </a:solidFill>
                </a:ln>
                <a:latin typeface="VAGRounded BT" panose="020F0702020204020204" pitchFamily="34" charset="0"/>
                <a:cs typeface="Calibri" panose="020F0502020204030204" pitchFamily="34" charset="0"/>
              </a:rPr>
              <a:t>PowerPoint:</a:t>
            </a:r>
          </a:p>
          <a:p>
            <a:pPr algn="l"/>
            <a:r>
              <a:rPr lang="en-US" sz="6000" dirty="0">
                <a:ln w="19050">
                  <a:solidFill>
                    <a:schemeClr val="bg1"/>
                  </a:solidFill>
                </a:ln>
                <a:latin typeface="VAGRounded BT" panose="020F0702020204020204" pitchFamily="34" charset="0"/>
                <a:cs typeface="Calibri" panose="020F0502020204030204" pitchFamily="34" charset="0"/>
              </a:rPr>
              <a:t>www.Bible.ca/NEAS</a:t>
            </a:r>
          </a:p>
          <a:p>
            <a:pPr algn="l"/>
            <a:endParaRPr lang="en-US" sz="4000" dirty="0">
              <a:ln w="19050">
                <a:solidFill>
                  <a:schemeClr val="bg1"/>
                </a:solidFill>
              </a:ln>
              <a:latin typeface="VAGRounded BT" panose="020F0702020204020204" pitchFamily="34" charset="0"/>
              <a:cs typeface="Calibri" panose="020F0502020204030204" pitchFamily="34" charset="0"/>
            </a:endParaRPr>
          </a:p>
          <a:p>
            <a:pPr algn="l"/>
            <a:endParaRPr lang="en-US" sz="4000" dirty="0">
              <a:ln w="19050">
                <a:solidFill>
                  <a:schemeClr val="bg1"/>
                </a:solidFill>
              </a:ln>
              <a:latin typeface="VAGRounded BT" panose="020F0702020204020204" pitchFamily="34" charset="0"/>
              <a:cs typeface="Calibri" panose="020F0502020204030204" pitchFamily="34" charset="0"/>
            </a:endParaRPr>
          </a:p>
          <a:p>
            <a:pPr algn="l"/>
            <a:endParaRPr lang="en-US" sz="4000" dirty="0">
              <a:ln w="19050">
                <a:solidFill>
                  <a:schemeClr val="bg1"/>
                </a:solidFill>
              </a:ln>
              <a:latin typeface="VAGRounded BT" panose="020F0702020204020204" pitchFamily="34" charset="0"/>
              <a:cs typeface="Calibri" panose="020F0502020204030204" pitchFamily="34" charset="0"/>
            </a:endParaRPr>
          </a:p>
          <a:p>
            <a:pPr algn="l"/>
            <a:endParaRPr lang="en-US" sz="4000" dirty="0">
              <a:ln w="19050">
                <a:solidFill>
                  <a:schemeClr val="bg1"/>
                </a:solidFill>
              </a:ln>
              <a:latin typeface="VAGRounded BT" panose="020F0702020204020204" pitchFamily="34" charset="0"/>
              <a:cs typeface="Calibri" panose="020F0502020204030204" pitchFamily="34" charset="0"/>
            </a:endParaRPr>
          </a:p>
          <a:p>
            <a:pPr algn="l"/>
            <a:endParaRPr lang="en-US" sz="4000" dirty="0">
              <a:ln w="19050">
                <a:solidFill>
                  <a:schemeClr val="bg1"/>
                </a:solidFill>
              </a:ln>
              <a:latin typeface="VAGRounded BT" panose="020F0702020204020204" pitchFamily="34" charset="0"/>
              <a:cs typeface="Calibri" panose="020F0502020204030204" pitchFamily="34" charset="0"/>
            </a:endParaRPr>
          </a:p>
          <a:p>
            <a:pPr algn="l"/>
            <a:endParaRPr lang="en-US" sz="4000" dirty="0">
              <a:ln w="19050">
                <a:solidFill>
                  <a:schemeClr val="bg1"/>
                </a:solidFill>
              </a:ln>
              <a:latin typeface="VAGRounded BT" panose="020F0702020204020204" pitchFamily="34" charset="0"/>
              <a:cs typeface="Calibri" panose="020F0502020204030204" pitchFamily="34" charset="0"/>
            </a:endParaRPr>
          </a:p>
          <a:p>
            <a:pPr algn="l"/>
            <a:endParaRPr lang="en-US" sz="4000" dirty="0">
              <a:ln w="19050">
                <a:solidFill>
                  <a:schemeClr val="bg1"/>
                </a:solidFill>
              </a:ln>
              <a:latin typeface="VAGRounded BT" panose="020F0702020204020204" pitchFamily="34" charset="0"/>
              <a:cs typeface="Calibri" panose="020F0502020204030204" pitchFamily="34" charset="0"/>
            </a:endParaRPr>
          </a:p>
          <a:p>
            <a:pPr algn="l"/>
            <a:r>
              <a:rPr lang="en-US" sz="4000" dirty="0">
                <a:ln w="19050">
                  <a:solidFill>
                    <a:schemeClr val="bg1"/>
                  </a:solidFill>
                </a:ln>
                <a:latin typeface="VAGRounded BT" panose="020F0702020204020204" pitchFamily="34" charset="0"/>
                <a:cs typeface="Calibri" panose="020F0502020204030204" pitchFamily="34" charset="0"/>
              </a:rPr>
              <a:t>Steven Rudd</a:t>
            </a:r>
          </a:p>
          <a:p>
            <a:pPr algn="l"/>
            <a:r>
              <a:rPr lang="en-US" sz="4000" dirty="0">
                <a:ln w="19050">
                  <a:solidFill>
                    <a:schemeClr val="bg1"/>
                  </a:solidFill>
                </a:ln>
                <a:latin typeface="VAGRounded BT" panose="020F0702020204020204" pitchFamily="34" charset="0"/>
                <a:cs typeface="Calibri" panose="020F0502020204030204" pitchFamily="34" charset="0"/>
              </a:rPr>
              <a:t>ETS/NEAS</a:t>
            </a:r>
          </a:p>
          <a:p>
            <a:pPr algn="l"/>
            <a:r>
              <a:rPr lang="en-US" sz="4000" dirty="0">
                <a:ln w="19050">
                  <a:solidFill>
                    <a:schemeClr val="bg1"/>
                  </a:solidFill>
                </a:ln>
                <a:latin typeface="VAGRounded BT" panose="020F0702020204020204" pitchFamily="34" charset="0"/>
                <a:cs typeface="Calibri" panose="020F0502020204030204" pitchFamily="34" charset="0"/>
              </a:rPr>
              <a:t>Dallas, Nov 2021</a:t>
            </a:r>
            <a:endParaRPr lang="en-US" sz="6600" dirty="0">
              <a:ln w="19050">
                <a:solidFill>
                  <a:schemeClr val="bg1"/>
                </a:solidFill>
              </a:ln>
              <a:latin typeface="VAGRounded BT" panose="020F0702020204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AAA18AD-EBE1-4701-A4BE-584E7B1024BB}"/>
              </a:ext>
            </a:extLst>
          </p:cNvPr>
          <p:cNvSpPr txBox="1"/>
          <p:nvPr/>
        </p:nvSpPr>
        <p:spPr>
          <a:xfrm>
            <a:off x="3383811" y="2699415"/>
            <a:ext cx="3952655" cy="1754326"/>
          </a:xfrm>
          <a:prstGeom prst="rect">
            <a:avLst/>
          </a:prstGeom>
          <a:noFill/>
        </p:spPr>
        <p:txBody>
          <a:bodyPr wrap="square">
            <a:spAutoFit/>
          </a:bodyPr>
          <a:lstStyle/>
          <a:p>
            <a:pPr algn="r"/>
            <a:r>
              <a:rPr lang="en-US" sz="3600" b="1" dirty="0">
                <a:latin typeface="VAGRounded BT" panose="020F0702020204020204" pitchFamily="34" charset="0"/>
                <a:ea typeface="Calibri" panose="020F0502020204030204" pitchFamily="34" charset="0"/>
              </a:rPr>
              <a:t>4 buying options</a:t>
            </a:r>
          </a:p>
          <a:p>
            <a:pPr algn="r"/>
            <a:r>
              <a:rPr lang="en-US" b="1" dirty="0">
                <a:latin typeface="Calibri" panose="020F0502020204030204" pitchFamily="34" charset="0"/>
                <a:ea typeface="Calibri" panose="020F0502020204030204" pitchFamily="34" charset="0"/>
              </a:rPr>
              <a:t>Paperback </a:t>
            </a:r>
            <a:r>
              <a:rPr lang="en-US" b="1" dirty="0" err="1">
                <a:latin typeface="Calibri" panose="020F0502020204030204" pitchFamily="34" charset="0"/>
                <a:ea typeface="Calibri" panose="020F0502020204030204" pitchFamily="34" charset="0"/>
              </a:rPr>
              <a:t>colour</a:t>
            </a:r>
            <a:r>
              <a:rPr lang="en-US" b="1" dirty="0">
                <a:latin typeface="Calibri" panose="020F0502020204030204" pitchFamily="34" charset="0"/>
                <a:ea typeface="Calibri" panose="020F0502020204030204" pitchFamily="34" charset="0"/>
              </a:rPr>
              <a:t>: 590 pages: $195 USD</a:t>
            </a:r>
          </a:p>
          <a:p>
            <a:pPr algn="r"/>
            <a:r>
              <a:rPr lang="en-US" b="1" dirty="0">
                <a:effectLst/>
                <a:latin typeface="Calibri" panose="020F0502020204030204" pitchFamily="34" charset="0"/>
                <a:ea typeface="Calibri" panose="020F0502020204030204" pitchFamily="34" charset="0"/>
              </a:rPr>
              <a:t>Paperback B&amp;W, 590 pages:  $80 USD</a:t>
            </a:r>
          </a:p>
          <a:p>
            <a:pPr algn="r"/>
            <a:r>
              <a:rPr lang="en-US" b="1" dirty="0">
                <a:latin typeface="Calibri" panose="020F0502020204030204" pitchFamily="34" charset="0"/>
              </a:rPr>
              <a:t>Digital 590 pages: $10 USD</a:t>
            </a:r>
          </a:p>
          <a:p>
            <a:pPr algn="r"/>
            <a:r>
              <a:rPr lang="en-US" b="1" dirty="0">
                <a:latin typeface="Calibri" panose="020F0502020204030204" pitchFamily="34" charset="0"/>
              </a:rPr>
              <a:t>Online: Free</a:t>
            </a:r>
            <a:endParaRPr lang="en-US" dirty="0"/>
          </a:p>
        </p:txBody>
      </p:sp>
    </p:spTree>
    <p:extLst>
      <p:ext uri="{BB962C8B-B14F-4D97-AF65-F5344CB8AC3E}">
        <p14:creationId xmlns:p14="http://schemas.microsoft.com/office/powerpoint/2010/main" val="66316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318621DE-88DC-4F9B-9FBC-CB372050E5CE}"/>
              </a:ext>
            </a:extLst>
          </p:cNvPr>
          <p:cNvPicPr>
            <a:picLocks noChangeAspect="1"/>
          </p:cNvPicPr>
          <p:nvPr/>
        </p:nvPicPr>
        <p:blipFill>
          <a:blip r:embed="rId2"/>
          <a:stretch>
            <a:fillRect/>
          </a:stretch>
        </p:blipFill>
        <p:spPr>
          <a:xfrm>
            <a:off x="7248824" y="944267"/>
            <a:ext cx="5098952" cy="5913733"/>
          </a:xfrm>
          <a:prstGeom prst="rect">
            <a:avLst/>
          </a:prstGeom>
        </p:spPr>
      </p:pic>
      <p:sp>
        <p:nvSpPr>
          <p:cNvPr id="2" name="Title 1">
            <a:extLst>
              <a:ext uri="{FF2B5EF4-FFF2-40B4-BE49-F238E27FC236}">
                <a16:creationId xmlns:a16="http://schemas.microsoft.com/office/drawing/2014/main" id="{981347F9-F877-4ADA-8FCB-9018D35CDCEC}"/>
              </a:ext>
            </a:extLst>
          </p:cNvPr>
          <p:cNvSpPr>
            <a:spLocks noGrp="1"/>
          </p:cNvSpPr>
          <p:nvPr>
            <p:ph type="title"/>
          </p:nvPr>
        </p:nvSpPr>
        <p:spPr>
          <a:xfrm>
            <a:off x="85536" y="19978"/>
            <a:ext cx="10917115" cy="6646636"/>
          </a:xfrm>
        </p:spPr>
        <p:txBody>
          <a:bodyPr>
            <a:normAutofit/>
          </a:bodyPr>
          <a:lstStyle/>
          <a:p>
            <a:pPr marL="0" marR="0">
              <a:spcBef>
                <a:spcPts val="0"/>
              </a:spcBef>
              <a:spcAft>
                <a:spcPts val="0"/>
              </a:spcAft>
            </a:pPr>
            <a:r>
              <a:rPr lang="en-US" sz="3600" dirty="0">
                <a:effectLst/>
                <a:latin typeface="VAGRounded BT" panose="020F0702020204020204" pitchFamily="34" charset="0"/>
                <a:ea typeface="Calibri" panose="020F0502020204030204" pitchFamily="34" charset="0"/>
              </a:rPr>
              <a:t>Date and Pharaoh of the exodus from 23 ancient Jewish, Pagan, and Christian literary sources</a:t>
            </a: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Steven Rudd</a:t>
            </a:r>
            <a:br>
              <a:rPr lang="en-US" sz="3600" dirty="0">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Dallas 2021</a:t>
            </a:r>
            <a:br>
              <a:rPr lang="en-US" sz="3600" dirty="0">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ETS/NEAS</a:t>
            </a: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PowerPoint: www.bible.ca/NEAS</a:t>
            </a:r>
            <a:br>
              <a:rPr lang="en-US" sz="3600" dirty="0">
                <a:effectLst/>
                <a:latin typeface="Calibri" panose="020F0502020204030204" pitchFamily="34" charset="0"/>
                <a:ea typeface="Calibri" panose="020F0502020204030204" pitchFamily="34" charset="0"/>
              </a:rPr>
            </a:br>
            <a:r>
              <a:rPr lang="en-US" sz="3600" u="sng" dirty="0">
                <a:solidFill>
                  <a:schemeClr val="accent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Canada@bible.ca</a:t>
            </a:r>
            <a:br>
              <a:rPr lang="en-US" sz="3600" u="sng" dirty="0">
                <a:solidFill>
                  <a:schemeClr val="accent1"/>
                </a:solidFill>
                <a:latin typeface="Calibri" panose="020F0502020204030204" pitchFamily="34" charset="0"/>
                <a:ea typeface="Calibri" panose="020F0502020204030204" pitchFamily="34" charset="0"/>
              </a:rPr>
            </a:br>
            <a:r>
              <a:rPr lang="en-US" sz="3600" u="sng" dirty="0">
                <a:solidFill>
                  <a:schemeClr val="accent1"/>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www.bible.ca/exodus</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sp>
        <p:nvSpPr>
          <p:cNvPr id="6" name="TextBox 5">
            <a:extLst>
              <a:ext uri="{FF2B5EF4-FFF2-40B4-BE49-F238E27FC236}">
                <a16:creationId xmlns:a16="http://schemas.microsoft.com/office/drawing/2014/main" id="{6EDC2DF5-0689-470B-B0ED-B4BCB99892EC}"/>
              </a:ext>
            </a:extLst>
          </p:cNvPr>
          <p:cNvSpPr txBox="1"/>
          <p:nvPr/>
        </p:nvSpPr>
        <p:spPr>
          <a:xfrm>
            <a:off x="4064294" y="2412336"/>
            <a:ext cx="3952655" cy="1754326"/>
          </a:xfrm>
          <a:prstGeom prst="rect">
            <a:avLst/>
          </a:prstGeom>
          <a:noFill/>
        </p:spPr>
        <p:txBody>
          <a:bodyPr wrap="square">
            <a:spAutoFit/>
          </a:bodyPr>
          <a:lstStyle/>
          <a:p>
            <a:pPr algn="r"/>
            <a:r>
              <a:rPr lang="en-US" sz="3600" b="1" dirty="0">
                <a:latin typeface="VAGRounded BT" panose="020F0702020204020204" pitchFamily="34" charset="0"/>
                <a:ea typeface="Calibri" panose="020F0502020204030204" pitchFamily="34" charset="0"/>
              </a:rPr>
              <a:t>4 buying options</a:t>
            </a:r>
          </a:p>
          <a:p>
            <a:pPr algn="r"/>
            <a:r>
              <a:rPr lang="en-US" b="1" dirty="0">
                <a:latin typeface="Calibri" panose="020F0502020204030204" pitchFamily="34" charset="0"/>
                <a:ea typeface="Calibri" panose="020F0502020204030204" pitchFamily="34" charset="0"/>
              </a:rPr>
              <a:t>Paperback </a:t>
            </a:r>
            <a:r>
              <a:rPr lang="en-US" b="1" dirty="0" err="1">
                <a:latin typeface="Calibri" panose="020F0502020204030204" pitchFamily="34" charset="0"/>
                <a:ea typeface="Calibri" panose="020F0502020204030204" pitchFamily="34" charset="0"/>
              </a:rPr>
              <a:t>colour</a:t>
            </a:r>
            <a:r>
              <a:rPr lang="en-US" b="1" dirty="0">
                <a:latin typeface="Calibri" panose="020F0502020204030204" pitchFamily="34" charset="0"/>
                <a:ea typeface="Calibri" panose="020F0502020204030204" pitchFamily="34" charset="0"/>
              </a:rPr>
              <a:t>: 590 pages: $195 USD</a:t>
            </a:r>
          </a:p>
          <a:p>
            <a:pPr algn="r"/>
            <a:r>
              <a:rPr lang="en-US" b="1" dirty="0">
                <a:effectLst/>
                <a:latin typeface="Calibri" panose="020F0502020204030204" pitchFamily="34" charset="0"/>
                <a:ea typeface="Calibri" panose="020F0502020204030204" pitchFamily="34" charset="0"/>
              </a:rPr>
              <a:t>Paperback B&amp;W, 590 pages:  $80 USD</a:t>
            </a:r>
          </a:p>
          <a:p>
            <a:pPr algn="r"/>
            <a:r>
              <a:rPr lang="en-US" b="1" dirty="0">
                <a:latin typeface="Calibri" panose="020F0502020204030204" pitchFamily="34" charset="0"/>
              </a:rPr>
              <a:t>Digital 590 pages: $10 USD</a:t>
            </a:r>
          </a:p>
          <a:p>
            <a:pPr algn="r"/>
            <a:r>
              <a:rPr lang="en-US" b="1" dirty="0">
                <a:latin typeface="Calibri" panose="020F0502020204030204" pitchFamily="34" charset="0"/>
              </a:rPr>
              <a:t>Online: Free</a:t>
            </a:r>
            <a:endParaRPr lang="en-US" dirty="0"/>
          </a:p>
        </p:txBody>
      </p:sp>
    </p:spTree>
    <p:extLst>
      <p:ext uri="{BB962C8B-B14F-4D97-AF65-F5344CB8AC3E}">
        <p14:creationId xmlns:p14="http://schemas.microsoft.com/office/powerpoint/2010/main" val="2443580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893A5FB0-4009-4277-B888-86EA91932D15}"/>
              </a:ext>
            </a:extLst>
          </p:cNvPr>
          <p:cNvPicPr>
            <a:picLocks noChangeAspect="1"/>
          </p:cNvPicPr>
          <p:nvPr/>
        </p:nvPicPr>
        <p:blipFill>
          <a:blip r:embed="rId3"/>
          <a:stretch>
            <a:fillRect/>
          </a:stretch>
        </p:blipFill>
        <p:spPr>
          <a:xfrm>
            <a:off x="0" y="0"/>
            <a:ext cx="12192000" cy="6871626"/>
          </a:xfrm>
          <a:prstGeom prst="rect">
            <a:avLst/>
          </a:prstGeom>
        </p:spPr>
      </p:pic>
    </p:spTree>
    <p:extLst>
      <p:ext uri="{BB962C8B-B14F-4D97-AF65-F5344CB8AC3E}">
        <p14:creationId xmlns:p14="http://schemas.microsoft.com/office/powerpoint/2010/main" val="532991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2B8D4026-9365-4FC8-81D0-B9B78A4C6BC6}"/>
              </a:ext>
            </a:extLst>
          </p:cNvPr>
          <p:cNvPicPr>
            <a:picLocks noChangeAspect="1"/>
          </p:cNvPicPr>
          <p:nvPr/>
        </p:nvPicPr>
        <p:blipFill>
          <a:blip r:embed="rId3"/>
          <a:stretch>
            <a:fillRect/>
          </a:stretch>
        </p:blipFill>
        <p:spPr>
          <a:xfrm>
            <a:off x="0" y="-1"/>
            <a:ext cx="12192000" cy="6862181"/>
          </a:xfrm>
          <a:prstGeom prst="rect">
            <a:avLst/>
          </a:prstGeom>
        </p:spPr>
      </p:pic>
    </p:spTree>
    <p:extLst>
      <p:ext uri="{BB962C8B-B14F-4D97-AF65-F5344CB8AC3E}">
        <p14:creationId xmlns:p14="http://schemas.microsoft.com/office/powerpoint/2010/main" val="393760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9F472F78-D551-4D7B-92D9-C4B110165A0F}"/>
              </a:ext>
            </a:extLst>
          </p:cNvPr>
          <p:cNvPicPr>
            <a:picLocks noChangeAspect="1"/>
          </p:cNvPicPr>
          <p:nvPr/>
        </p:nvPicPr>
        <p:blipFill>
          <a:blip r:embed="rId3"/>
          <a:stretch>
            <a:fillRect/>
          </a:stretch>
        </p:blipFill>
        <p:spPr>
          <a:xfrm>
            <a:off x="0" y="0"/>
            <a:ext cx="12192000" cy="6861436"/>
          </a:xfrm>
          <a:prstGeom prst="rect">
            <a:avLst/>
          </a:prstGeom>
        </p:spPr>
      </p:pic>
    </p:spTree>
    <p:extLst>
      <p:ext uri="{BB962C8B-B14F-4D97-AF65-F5344CB8AC3E}">
        <p14:creationId xmlns:p14="http://schemas.microsoft.com/office/powerpoint/2010/main" val="183687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12D121A6-6FEF-4289-AA92-203AF05757F6}"/>
              </a:ext>
            </a:extLst>
          </p:cNvPr>
          <p:cNvPicPr>
            <a:picLocks noChangeAspect="1"/>
          </p:cNvPicPr>
          <p:nvPr/>
        </p:nvPicPr>
        <p:blipFill>
          <a:blip r:embed="rId3"/>
          <a:stretch>
            <a:fillRect/>
          </a:stretch>
        </p:blipFill>
        <p:spPr>
          <a:xfrm>
            <a:off x="0" y="-1"/>
            <a:ext cx="12159762" cy="6851989"/>
          </a:xfrm>
          <a:prstGeom prst="rect">
            <a:avLst/>
          </a:prstGeom>
        </p:spPr>
      </p:pic>
    </p:spTree>
    <p:extLst>
      <p:ext uri="{BB962C8B-B14F-4D97-AF65-F5344CB8AC3E}">
        <p14:creationId xmlns:p14="http://schemas.microsoft.com/office/powerpoint/2010/main" val="2999363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E1E14D-39CE-4039-86B4-206771063A09}"/>
              </a:ext>
            </a:extLst>
          </p:cNvPr>
          <p:cNvSpPr txBox="1"/>
          <p:nvPr/>
        </p:nvSpPr>
        <p:spPr>
          <a:xfrm>
            <a:off x="184638" y="120624"/>
            <a:ext cx="11395710" cy="769441"/>
          </a:xfrm>
          <a:prstGeom prst="rect">
            <a:avLst/>
          </a:prstGeom>
          <a:noFill/>
        </p:spPr>
        <p:txBody>
          <a:bodyPr wrap="square">
            <a:spAutoFit/>
          </a:bodyPr>
          <a:lstStyle/>
          <a:p>
            <a:r>
              <a:rPr lang="en-US" sz="4400" dirty="0">
                <a:solidFill>
                  <a:srgbClr val="000000"/>
                </a:solidFill>
                <a:latin typeface="VAGRounded BT" panose="020F0702020204020204" pitchFamily="34" charset="0"/>
                <a:cs typeface="Calibri" panose="020F0502020204030204" pitchFamily="34" charset="0"/>
              </a:rPr>
              <a:t>Summary of 8 major chronological errors</a:t>
            </a:r>
            <a:endParaRPr lang="en-US" sz="4400" dirty="0">
              <a:latin typeface="VAGRounded BT" panose="020F0702020204020204" pitchFamily="34" charset="0"/>
            </a:endParaRPr>
          </a:p>
        </p:txBody>
      </p:sp>
      <p:pic>
        <p:nvPicPr>
          <p:cNvPr id="6" name="Picture 5">
            <a:extLst>
              <a:ext uri="{FF2B5EF4-FFF2-40B4-BE49-F238E27FC236}">
                <a16:creationId xmlns:a16="http://schemas.microsoft.com/office/drawing/2014/main" id="{696736F5-6FC7-4036-9CCC-86B3C0929140}"/>
              </a:ext>
            </a:extLst>
          </p:cNvPr>
          <p:cNvPicPr>
            <a:picLocks noChangeAspect="1"/>
          </p:cNvPicPr>
          <p:nvPr/>
        </p:nvPicPr>
        <p:blipFill>
          <a:blip r:embed="rId2"/>
          <a:srcRect/>
          <a:stretch/>
        </p:blipFill>
        <p:spPr>
          <a:xfrm>
            <a:off x="9603428" y="2235063"/>
            <a:ext cx="2515126" cy="2387872"/>
          </a:xfrm>
          <a:prstGeom prst="rect">
            <a:avLst/>
          </a:prstGeom>
        </p:spPr>
      </p:pic>
      <p:sp>
        <p:nvSpPr>
          <p:cNvPr id="2" name="TextBox 1">
            <a:extLst>
              <a:ext uri="{FF2B5EF4-FFF2-40B4-BE49-F238E27FC236}">
                <a16:creationId xmlns:a16="http://schemas.microsoft.com/office/drawing/2014/main" id="{48A7E2FA-297F-4585-989D-AC9D51797873}"/>
              </a:ext>
            </a:extLst>
          </p:cNvPr>
          <p:cNvSpPr txBox="1"/>
          <p:nvPr/>
        </p:nvSpPr>
        <p:spPr>
          <a:xfrm>
            <a:off x="354623" y="808892"/>
            <a:ext cx="11482754" cy="6063198"/>
          </a:xfrm>
          <a:prstGeom prst="rect">
            <a:avLst/>
          </a:prstGeom>
          <a:noFill/>
        </p:spPr>
        <p:txBody>
          <a:bodyPr wrap="square" rtlCol="0">
            <a:spAutoFit/>
          </a:bodyPr>
          <a:lstStyle/>
          <a:p>
            <a:pPr marL="342900" indent="-342900">
              <a:buFont typeface="+mj-lt"/>
              <a:buAutoNum type="arabicPeriod"/>
            </a:pPr>
            <a:r>
              <a:rPr lang="en-US" sz="2400" dirty="0"/>
              <a:t>Persian: added 40 years: </a:t>
            </a:r>
            <a:r>
              <a:rPr lang="en-US" sz="2400" dirty="0">
                <a:solidFill>
                  <a:srgbClr val="FF0000"/>
                </a:solidFill>
              </a:rPr>
              <a:t>Cause: bad historical records</a:t>
            </a:r>
          </a:p>
          <a:p>
            <a:pPr marL="342900" indent="-342900">
              <a:buFont typeface="+mj-lt"/>
              <a:buAutoNum type="arabicPeriod"/>
            </a:pPr>
            <a:r>
              <a:rPr lang="en-US" sz="2400" dirty="0"/>
              <a:t>Divided Kingdom: added 50-200 years: </a:t>
            </a:r>
            <a:r>
              <a:rPr lang="en-US" sz="2400" dirty="0">
                <a:solidFill>
                  <a:srgbClr val="FF0000"/>
                </a:solidFill>
              </a:rPr>
              <a:t>Cause: misunderstood coregencies of kings</a:t>
            </a:r>
          </a:p>
          <a:p>
            <a:pPr marL="342900" indent="-342900">
              <a:buFont typeface="+mj-lt"/>
              <a:buAutoNum type="arabicPeriod"/>
            </a:pPr>
            <a:r>
              <a:rPr lang="en-US" sz="2400" dirty="0"/>
              <a:t>Exodus to Solomon’s temple: added 50-200 years. </a:t>
            </a:r>
            <a:r>
              <a:rPr lang="en-US" sz="2400" dirty="0">
                <a:solidFill>
                  <a:srgbClr val="FF0000"/>
                </a:solidFill>
              </a:rPr>
              <a:t>Cause: ignored 480 years of 1 Ki 4:8 and misunderstood coregencies of Judges</a:t>
            </a:r>
            <a:br>
              <a:rPr lang="en-US" sz="2400" dirty="0">
                <a:solidFill>
                  <a:srgbClr val="FF0000"/>
                </a:solidFill>
              </a:rPr>
            </a:br>
            <a:endParaRPr lang="en-US" sz="2400" dirty="0">
              <a:solidFill>
                <a:srgbClr val="FF0000"/>
              </a:solidFill>
            </a:endParaRPr>
          </a:p>
          <a:p>
            <a:r>
              <a:rPr lang="en-US" sz="2800" dirty="0">
                <a:latin typeface="VAGRounded BT" panose="020F0702020204020204" pitchFamily="34" charset="0"/>
              </a:rPr>
              <a:t>The Holy Spirit corrected 5 errors in the New Testament</a:t>
            </a:r>
            <a:br>
              <a:rPr lang="en-US" sz="2400" dirty="0">
                <a:solidFill>
                  <a:srgbClr val="FF0000"/>
                </a:solidFill>
              </a:rPr>
            </a:br>
            <a:endParaRPr lang="en-US" sz="2400" dirty="0"/>
          </a:p>
          <a:p>
            <a:pPr marL="457200" indent="-457200">
              <a:buFont typeface="+mj-lt"/>
              <a:buAutoNum type="arabicPeriod" startAt="4"/>
            </a:pPr>
            <a:r>
              <a:rPr lang="en-US" sz="2400" dirty="0"/>
              <a:t>Miscalculated the death of Joshua after crossing the Jordan to 23 years </a:t>
            </a:r>
            <a:br>
              <a:rPr lang="en-US" sz="2400" dirty="0"/>
            </a:br>
            <a:r>
              <a:rPr lang="en-US" sz="2400" dirty="0">
                <a:solidFill>
                  <a:srgbClr val="00B050"/>
                </a:solidFill>
              </a:rPr>
              <a:t>(Corrected in New Testament to 50 years: Joshua was type of Sabbath</a:t>
            </a:r>
            <a:br>
              <a:rPr lang="en-US" sz="2400" dirty="0">
                <a:solidFill>
                  <a:srgbClr val="00B050"/>
                </a:solidFill>
              </a:rPr>
            </a:br>
            <a:r>
              <a:rPr lang="en-US" sz="2400" dirty="0">
                <a:solidFill>
                  <a:srgbClr val="00B050"/>
                </a:solidFill>
              </a:rPr>
              <a:t>rest in Hebrews 4:8. Died after first 49-year Jubilee after crossing Jordan)</a:t>
            </a:r>
          </a:p>
          <a:p>
            <a:pPr marL="342900" indent="-342900">
              <a:buFont typeface="+mj-lt"/>
              <a:buAutoNum type="arabicPeriod" startAt="4"/>
            </a:pPr>
            <a:r>
              <a:rPr lang="en-US" sz="2400" dirty="0"/>
              <a:t>Used short sojourn of 215 years in Egypt </a:t>
            </a:r>
            <a:r>
              <a:rPr lang="en-US" sz="2400" dirty="0">
                <a:solidFill>
                  <a:srgbClr val="00B050"/>
                </a:solidFill>
              </a:rPr>
              <a:t>(Corrected in New Testament to 430 years: </a:t>
            </a:r>
            <a:br>
              <a:rPr lang="en-US" sz="2400" dirty="0">
                <a:solidFill>
                  <a:srgbClr val="00B050"/>
                </a:solidFill>
              </a:rPr>
            </a:br>
            <a:r>
              <a:rPr lang="en-US" sz="2400" dirty="0">
                <a:solidFill>
                  <a:srgbClr val="00B050"/>
                </a:solidFill>
              </a:rPr>
              <a:t>Ex 12:40; Gal 3:17)</a:t>
            </a:r>
          </a:p>
          <a:p>
            <a:pPr marL="342900" indent="-342900">
              <a:buFont typeface="+mj-lt"/>
              <a:buAutoNum type="arabicPeriod" startAt="4"/>
            </a:pPr>
            <a:r>
              <a:rPr lang="en-US" sz="2400" dirty="0"/>
              <a:t>Misdated Terah as 70 years old when Abraham was born </a:t>
            </a:r>
            <a:r>
              <a:rPr lang="en-US" sz="2400" dirty="0">
                <a:solidFill>
                  <a:srgbClr val="00B050"/>
                </a:solidFill>
              </a:rPr>
              <a:t>(Corrected in New Testament to 130 years: Acts 7:4)</a:t>
            </a:r>
            <a:r>
              <a:rPr lang="en-US" sz="2400" dirty="0"/>
              <a:t>. </a:t>
            </a:r>
          </a:p>
          <a:p>
            <a:pPr marL="342900" indent="-342900">
              <a:buFont typeface="+mj-lt"/>
              <a:buAutoNum type="arabicPeriod" startAt="4"/>
            </a:pPr>
            <a:r>
              <a:rPr lang="en-US" sz="2400" dirty="0"/>
              <a:t>Saul reigned only 20 years. </a:t>
            </a:r>
            <a:r>
              <a:rPr lang="en-US" sz="2400" dirty="0">
                <a:solidFill>
                  <a:srgbClr val="00B050"/>
                </a:solidFill>
              </a:rPr>
              <a:t>(Corrected in New Testament to 40 years: Acts 13:21)</a:t>
            </a:r>
          </a:p>
          <a:p>
            <a:pPr marL="342900" indent="-342900">
              <a:buFont typeface="+mj-lt"/>
              <a:buAutoNum type="arabicPeriod" startAt="4"/>
            </a:pPr>
            <a:r>
              <a:rPr lang="en-US" sz="2400" dirty="0"/>
              <a:t>Skipped the 130 years of Kainan </a:t>
            </a:r>
            <a:r>
              <a:rPr lang="en-US" sz="2400" dirty="0">
                <a:solidFill>
                  <a:srgbClr val="00B050"/>
                </a:solidFill>
              </a:rPr>
              <a:t>(Corrected in New Testament: Lk 3:36)</a:t>
            </a:r>
          </a:p>
        </p:txBody>
      </p:sp>
    </p:spTree>
    <p:extLst>
      <p:ext uri="{BB962C8B-B14F-4D97-AF65-F5344CB8AC3E}">
        <p14:creationId xmlns:p14="http://schemas.microsoft.com/office/powerpoint/2010/main" val="1063611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B4035B-C8D9-44B3-B8A9-FF4E65547A5F}"/>
              </a:ext>
            </a:extLst>
          </p:cNvPr>
          <p:cNvPicPr>
            <a:picLocks noChangeAspect="1"/>
          </p:cNvPicPr>
          <p:nvPr/>
        </p:nvPicPr>
        <p:blipFill rotWithShape="1">
          <a:blip r:embed="rId2"/>
          <a:srcRect r="50395"/>
          <a:stretch/>
        </p:blipFill>
        <p:spPr>
          <a:xfrm>
            <a:off x="21263" y="-1"/>
            <a:ext cx="12254024" cy="15651178"/>
          </a:xfrm>
          <a:prstGeom prst="rect">
            <a:avLst/>
          </a:prstGeom>
        </p:spPr>
      </p:pic>
    </p:spTree>
    <p:extLst>
      <p:ext uri="{BB962C8B-B14F-4D97-AF65-F5344CB8AC3E}">
        <p14:creationId xmlns:p14="http://schemas.microsoft.com/office/powerpoint/2010/main" val="384384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B4035B-C8D9-44B3-B8A9-FF4E65547A5F}"/>
              </a:ext>
            </a:extLst>
          </p:cNvPr>
          <p:cNvPicPr>
            <a:picLocks noChangeAspect="1"/>
          </p:cNvPicPr>
          <p:nvPr/>
        </p:nvPicPr>
        <p:blipFill rotWithShape="1">
          <a:blip r:embed="rId2"/>
          <a:srcRect r="50395"/>
          <a:stretch/>
        </p:blipFill>
        <p:spPr>
          <a:xfrm>
            <a:off x="26583" y="-6799519"/>
            <a:ext cx="12254024" cy="15651178"/>
          </a:xfrm>
          <a:prstGeom prst="rect">
            <a:avLst/>
          </a:prstGeom>
        </p:spPr>
      </p:pic>
    </p:spTree>
    <p:extLst>
      <p:ext uri="{BB962C8B-B14F-4D97-AF65-F5344CB8AC3E}">
        <p14:creationId xmlns:p14="http://schemas.microsoft.com/office/powerpoint/2010/main" val="8046200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7005</TotalTime>
  <Words>1160</Words>
  <Application>Microsoft Office PowerPoint</Application>
  <PresentationFormat>Widescreen</PresentationFormat>
  <Paragraphs>68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VAGRounded BT</vt:lpstr>
      <vt:lpstr>Office Theme</vt:lpstr>
      <vt:lpstr>Date and Pharaoh of the Exodus from Christian Literary sources</vt:lpstr>
      <vt:lpstr>Date and Pharaoh of the exodus from 23 ancient Jewish, Pagan, and Christian literary sources    Steven Rudd Dallas 2021 ETS/NEAS  PowerPoint: www.bible.ca/NEAS Canada@bible.ca www.bible.ca/exodus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Rudd</dc:creator>
  <cp:lastModifiedBy>Steven Rudd</cp:lastModifiedBy>
  <cp:revision>323</cp:revision>
  <dcterms:created xsi:type="dcterms:W3CDTF">2019-10-27T18:36:11Z</dcterms:created>
  <dcterms:modified xsi:type="dcterms:W3CDTF">2021-11-13T19:58:16Z</dcterms:modified>
</cp:coreProperties>
</file>