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343" r:id="rId2"/>
    <p:sldId id="256" r:id="rId3"/>
    <p:sldId id="380" r:id="rId4"/>
    <p:sldId id="350" r:id="rId5"/>
    <p:sldId id="354" r:id="rId6"/>
    <p:sldId id="351" r:id="rId7"/>
    <p:sldId id="258" r:id="rId8"/>
    <p:sldId id="319" r:id="rId9"/>
    <p:sldId id="348" r:id="rId10"/>
    <p:sldId id="345" r:id="rId11"/>
    <p:sldId id="344" r:id="rId12"/>
    <p:sldId id="346" r:id="rId13"/>
    <p:sldId id="347" r:id="rId14"/>
    <p:sldId id="349" r:id="rId15"/>
    <p:sldId id="352" r:id="rId16"/>
    <p:sldId id="353" r:id="rId17"/>
    <p:sldId id="355" r:id="rId18"/>
    <p:sldId id="358" r:id="rId19"/>
    <p:sldId id="356" r:id="rId20"/>
    <p:sldId id="357" r:id="rId21"/>
    <p:sldId id="360" r:id="rId22"/>
    <p:sldId id="359" r:id="rId23"/>
    <p:sldId id="361" r:id="rId24"/>
    <p:sldId id="362" r:id="rId25"/>
    <p:sldId id="363" r:id="rId26"/>
    <p:sldId id="364" r:id="rId27"/>
    <p:sldId id="367" r:id="rId28"/>
    <p:sldId id="382" r:id="rId29"/>
    <p:sldId id="365" r:id="rId30"/>
    <p:sldId id="384" r:id="rId31"/>
    <p:sldId id="385" r:id="rId32"/>
    <p:sldId id="383" r:id="rId33"/>
    <p:sldId id="368" r:id="rId34"/>
    <p:sldId id="366" r:id="rId35"/>
    <p:sldId id="369" r:id="rId36"/>
    <p:sldId id="371" r:id="rId37"/>
    <p:sldId id="372" r:id="rId38"/>
    <p:sldId id="373" r:id="rId39"/>
    <p:sldId id="374" r:id="rId40"/>
    <p:sldId id="38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96" autoAdjust="0"/>
    <p:restoredTop sz="94660"/>
  </p:normalViewPr>
  <p:slideViewPr>
    <p:cSldViewPr snapToGrid="0">
      <p:cViewPr varScale="1">
        <p:scale>
          <a:sx n="87" d="100"/>
          <a:sy n="87" d="100"/>
        </p:scale>
        <p:origin x="146"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374937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8361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47556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EA10C3-9D09-4EF5-80EA-C1A2892F7A09}"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99219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EA10C3-9D09-4EF5-80EA-C1A2892F7A09}"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137323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EA10C3-9D09-4EF5-80EA-C1A2892F7A09}"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296799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EA10C3-9D09-4EF5-80EA-C1A2892F7A09}"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85582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EA10C3-9D09-4EF5-80EA-C1A2892F7A09}"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42360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A10C3-9D09-4EF5-80EA-C1A2892F7A09}"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41326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EA10C3-9D09-4EF5-80EA-C1A2892F7A09}"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290574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EA10C3-9D09-4EF5-80EA-C1A2892F7A09}"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833C-DADA-40D5-B3CC-DCD46E1E78E8}" type="slidenum">
              <a:rPr lang="en-US" smtClean="0"/>
              <a:t>‹#›</a:t>
            </a:fld>
            <a:endParaRPr lang="en-US"/>
          </a:p>
        </p:txBody>
      </p:sp>
    </p:spTree>
    <p:extLst>
      <p:ext uri="{BB962C8B-B14F-4D97-AF65-F5344CB8AC3E}">
        <p14:creationId xmlns:p14="http://schemas.microsoft.com/office/powerpoint/2010/main" val="156117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A10C3-9D09-4EF5-80EA-C1A2892F7A09}" type="datetimeFigureOut">
              <a:rPr lang="en-US" smtClean="0"/>
              <a:t>11/18/2021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D833C-DADA-40D5-B3CC-DCD46E1E78E8}" type="slidenum">
              <a:rPr lang="en-US" smtClean="0"/>
              <a:t>‹#›</a:t>
            </a:fld>
            <a:endParaRPr lang="en-US"/>
          </a:p>
        </p:txBody>
      </p:sp>
    </p:spTree>
    <p:extLst>
      <p:ext uri="{BB962C8B-B14F-4D97-AF65-F5344CB8AC3E}">
        <p14:creationId xmlns:p14="http://schemas.microsoft.com/office/powerpoint/2010/main" val="2232214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bible.ca/manuscripts/bible-manuscripts-Ebers-Papyrus-Calendar-Egypt-heliacal-rising-of-Sirius-Sobek-year-9-Amenhotep-I-low-high-chronology-Memphis-Thebes-Elephantine-1523BC.jp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bible.ca/maps/maps-ancient-Egypt-Cush-Kush-Nubia-Ethiopia-cataracts-blue-Nile-white-Atbara-Sobat-Rahad-Dinder-River-Dal-Elephantine-wadi-Halfa-Aswan-Semna-Askut-Nilometers.jpg"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Canada@bible.ca"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www.bible.ca/exodu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bible.ca/maps/Faiyum-lake-Moeris-Bahr-Yusuf-canal-Joseph-Argaitis-Kleon-Hawara-pyramid-Labyrinth-12th-Dynasty-pharaohs-Amenemhet-Sesostris-I-II-III-Lahun-Arsinoe-Crocodilopolis-Tebtunis-Nile-flood-famine.jpg"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bible.ca/maps/maps-ancient-Egypt-Cush-Kush-Nubia-Ethiopia-cataracts-blue-Nile-white-Atbara-Sobat-Rahad-Dinder-River-Dal-Elephantine-wadi-Halfa-Aswan-Semna-Askut-Nilometers.jpg"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Canada@bible.ca"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www.bible.ca/exod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bible.ca/manuscripts/bible-manuscripts-Lahun-Berlin-Museum-Papyrus-10012ab-Egypt-heliacal-rising-of-Sirius-Sobek-year-7-Sesostris-III-low-high-chronology-Memphis-Elephantine-1899AD-Ludwig-Borchardt-1830BC.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838200" y="365127"/>
            <a:ext cx="10515600" cy="1331788"/>
          </a:xfrm>
        </p:spPr>
        <p:txBody>
          <a:bodyPr/>
          <a:lstStyle/>
          <a:p>
            <a:r>
              <a:rPr lang="en-US" sz="1800" b="1" dirty="0">
                <a:effectLst/>
                <a:latin typeface="Calibri" panose="020F0502020204030204" pitchFamily="34" charset="0"/>
                <a:ea typeface="Calibri" panose="020F0502020204030204" pitchFamily="34" charset="0"/>
              </a:rPr>
              <a:t>High vs. Low Egyptian Chronology, the Rising of Sirius in the Lahun and Ebers Papyri, and the exodus</a:t>
            </a:r>
            <a:endParaRPr lang="en-US" dirty="0"/>
          </a:p>
        </p:txBody>
      </p:sp>
      <p:sp>
        <p:nvSpPr>
          <p:cNvPr id="3" name="Content Placeholder 2">
            <a:extLst>
              <a:ext uri="{FF2B5EF4-FFF2-40B4-BE49-F238E27FC236}">
                <a16:creationId xmlns:a16="http://schemas.microsoft.com/office/drawing/2014/main" id="{AB2A9C2F-7C88-4C0C-AAF6-C58794F1B976}"/>
              </a:ext>
            </a:extLst>
          </p:cNvPr>
          <p:cNvSpPr>
            <a:spLocks noGrp="1"/>
          </p:cNvSpPr>
          <p:nvPr>
            <p:ph idx="1"/>
          </p:nvPr>
        </p:nvSpPr>
        <p:spPr/>
        <p:txBody>
          <a:bodyPr>
            <a:normAutofit/>
          </a:bodyPr>
          <a:lstStyle/>
          <a:p>
            <a:pPr marL="0" indent="0">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and Low Egyptian Chronology is based upon three different assumed viewing locations for the annual Heliacal rising of Sirius at Memphis, Thebes, and Elephantine. After showcasing the provenance and contents of both the 12</a:t>
            </a:r>
            <a:r>
              <a:rPr lang="en-US" sz="18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 Lahun Papyrus and the 18</a:t>
            </a:r>
            <a:r>
              <a:rPr lang="en-US" sz="18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 Ebers Papyrus, pros and cons for each of the three proposed viewing locations will be discussed. Conclusions will be left for the audience to decide.</a:t>
            </a:r>
          </a:p>
          <a:p>
            <a:pPr marL="0" indent="0">
              <a:buNone/>
            </a:pPr>
            <a:endPar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Steven Rudd, Dallas 2021, JETS/NEAS</a:t>
            </a: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02242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189E0C-8F90-4150-8D0A-E30A26197851}"/>
              </a:ext>
            </a:extLst>
          </p:cNvPr>
          <p:cNvSpPr txBox="1"/>
          <p:nvPr/>
        </p:nvSpPr>
        <p:spPr>
          <a:xfrm>
            <a:off x="280279" y="70057"/>
            <a:ext cx="6448889" cy="6617196"/>
          </a:xfrm>
          <a:prstGeom prst="rect">
            <a:avLst/>
          </a:prstGeom>
          <a:noFill/>
        </p:spPr>
        <p:txBody>
          <a:bodyPr wrap="square" rtlCol="0">
            <a:spAutoFit/>
          </a:bodyPr>
          <a:lstStyle/>
          <a:p>
            <a:r>
              <a:rPr lang="en-US" sz="4000" dirty="0">
                <a:latin typeface="VAGRounded BT" panose="020F0702020204020204" pitchFamily="34" charset="0"/>
              </a:rPr>
              <a:t>Ebers Medical Papyrus</a:t>
            </a:r>
            <a:endParaRPr lang="en-US" sz="4400" dirty="0">
              <a:latin typeface="VAGRounded BT" panose="020F0702020204020204" pitchFamily="34" charset="0"/>
            </a:endParaRPr>
          </a:p>
          <a:p>
            <a:r>
              <a:rPr lang="en-US" sz="2400" b="0" i="0" dirty="0">
                <a:solidFill>
                  <a:srgbClr val="000000"/>
                </a:solidFill>
                <a:effectLst/>
                <a:latin typeface="Calibri" panose="020F0502020204030204" pitchFamily="34" charset="0"/>
              </a:rPr>
              <a:t>“When </a:t>
            </a:r>
            <a:r>
              <a:rPr lang="en-US" sz="2400" i="0" dirty="0">
                <a:solidFill>
                  <a:srgbClr val="FF0000"/>
                </a:solidFill>
                <a:effectLst/>
                <a:latin typeface="Calibri" panose="020F0502020204030204" pitchFamily="34" charset="0"/>
              </a:rPr>
              <a:t>anger</a:t>
            </a:r>
            <a:r>
              <a:rPr lang="en-US" sz="2400" i="0" dirty="0">
                <a:solidFill>
                  <a:srgbClr val="000000"/>
                </a:solidFill>
                <a:effectLst/>
                <a:latin typeface="Calibri" panose="020F0502020204030204" pitchFamily="34" charset="0"/>
              </a:rPr>
              <a:t> arises in his Heart, behold </a:t>
            </a:r>
            <a:r>
              <a:rPr lang="en-US" sz="2400" dirty="0">
                <a:solidFill>
                  <a:srgbClr val="000000"/>
                </a:solidFill>
                <a:latin typeface="Calibri" panose="020F0502020204030204" pitchFamily="34" charset="0"/>
              </a:rPr>
              <a:t>there </a:t>
            </a:r>
            <a:r>
              <a:rPr lang="en-US" sz="2400" i="0" dirty="0">
                <a:solidFill>
                  <a:srgbClr val="000000"/>
                </a:solidFill>
                <a:effectLst/>
                <a:latin typeface="Calibri" panose="020F0502020204030204" pitchFamily="34" charset="0"/>
              </a:rPr>
              <a:t>is a seething-up </a:t>
            </a:r>
            <a:r>
              <a:rPr lang="en-US" sz="2400" b="0" i="0" dirty="0">
                <a:solidFill>
                  <a:srgbClr val="000000"/>
                </a:solidFill>
                <a:effectLst/>
                <a:latin typeface="Calibri" panose="020F0502020204030204" pitchFamily="34" charset="0"/>
              </a:rPr>
              <a:t>of the parts of the Intestine and the Liver.”</a:t>
            </a:r>
          </a:p>
          <a:p>
            <a:endParaRPr lang="en-US" sz="2400" dirty="0">
              <a:latin typeface="Times New Roman" panose="02020603050405020304" pitchFamily="18" charset="0"/>
            </a:endParaRPr>
          </a:p>
          <a:p>
            <a:r>
              <a:rPr lang="en-US" sz="2400" dirty="0">
                <a:latin typeface="Times New Roman" panose="02020603050405020304" pitchFamily="18" charset="0"/>
              </a:rPr>
              <a:t>“</a:t>
            </a:r>
            <a:r>
              <a:rPr lang="en-US" sz="2400" b="0" i="0" dirty="0">
                <a:effectLst/>
                <a:latin typeface="Calibri" panose="020F0502020204030204" pitchFamily="34" charset="0"/>
              </a:rPr>
              <a:t>When the Heart is </a:t>
            </a:r>
            <a:r>
              <a:rPr lang="en-US" sz="2400" b="0" i="0" dirty="0">
                <a:solidFill>
                  <a:srgbClr val="FF0000"/>
                </a:solidFill>
                <a:effectLst/>
                <a:latin typeface="Calibri" panose="020F0502020204030204" pitchFamily="34" charset="0"/>
              </a:rPr>
              <a:t>sad</a:t>
            </a:r>
            <a:r>
              <a:rPr lang="en-US" sz="2400" b="0" i="0" dirty="0">
                <a:effectLst/>
                <a:latin typeface="Calibri" panose="020F0502020204030204" pitchFamily="34" charset="0"/>
              </a:rPr>
              <a:t> the vessels of the Heart are closed up , they grow full of air and water, inflammation in the Anus.”</a:t>
            </a:r>
          </a:p>
          <a:p>
            <a:endParaRPr lang="en-US" sz="2400" b="0" i="0" dirty="0">
              <a:effectLst/>
              <a:latin typeface="Calibri" panose="020F0502020204030204" pitchFamily="34" charset="0"/>
            </a:endParaRPr>
          </a:p>
          <a:p>
            <a:r>
              <a:rPr lang="en-US" sz="2400" b="0" i="0" dirty="0">
                <a:effectLst/>
                <a:latin typeface="Calibri" panose="020F0502020204030204" pitchFamily="34" charset="0"/>
              </a:rPr>
              <a:t>“When his Heart is afflicted and has tasted sadness, behold his Heart is closed in and darkness is in his body </a:t>
            </a:r>
            <a:r>
              <a:rPr lang="en-US" sz="2400" b="0" i="0" dirty="0">
                <a:solidFill>
                  <a:srgbClr val="FF0000"/>
                </a:solidFill>
                <a:effectLst/>
                <a:latin typeface="Calibri" panose="020F0502020204030204" pitchFamily="34" charset="0"/>
              </a:rPr>
              <a:t>because of anger which is eating up his Heart</a:t>
            </a:r>
            <a:r>
              <a:rPr lang="en-US" sz="2400" b="0" i="0" dirty="0">
                <a:effectLst/>
                <a:latin typeface="Calibri" panose="020F0502020204030204" pitchFamily="34" charset="0"/>
              </a:rPr>
              <a:t>.</a:t>
            </a:r>
          </a:p>
          <a:p>
            <a:endParaRPr lang="en-US" sz="2400" dirty="0">
              <a:latin typeface="Calibri" panose="020F0502020204030204" pitchFamily="34" charset="0"/>
            </a:endParaRPr>
          </a:p>
          <a:p>
            <a:r>
              <a:rPr lang="en-US" sz="2400" dirty="0">
                <a:latin typeface="Calibri" panose="020F0502020204030204" pitchFamily="34" charset="0"/>
              </a:rPr>
              <a:t>“</a:t>
            </a:r>
            <a:r>
              <a:rPr lang="en-US" sz="2400" b="1" dirty="0">
                <a:latin typeface="Calibri" panose="020F0502020204030204" pitchFamily="34" charset="0"/>
              </a:rPr>
              <a:t>Anxiety and depression is a </a:t>
            </a:r>
            <a:r>
              <a:rPr lang="en-US" sz="2400" b="1" dirty="0" err="1">
                <a:latin typeface="Calibri" panose="020F0502020204030204" pitchFamily="34" charset="0"/>
              </a:rPr>
              <a:t>behaviour</a:t>
            </a:r>
            <a:r>
              <a:rPr lang="en-US" sz="2400" b="1" dirty="0">
                <a:latin typeface="Calibri" panose="020F0502020204030204" pitchFamily="34" charset="0"/>
              </a:rPr>
              <a:t> choice, not a medical condition.</a:t>
            </a:r>
            <a:r>
              <a:rPr lang="en-US" sz="2400" dirty="0">
                <a:latin typeface="Calibri" panose="020F0502020204030204" pitchFamily="34" charset="0"/>
              </a:rPr>
              <a:t>” </a:t>
            </a:r>
            <a:r>
              <a:rPr lang="en-US" sz="2400" dirty="0">
                <a:effectLst/>
                <a:latin typeface="Calibri" panose="020F0502020204030204" pitchFamily="34" charset="0"/>
                <a:ea typeface="Times New Roman" panose="02020603050405020304" pitchFamily="18" charset="0"/>
              </a:rPr>
              <a:t>(Clinical Textbook of Biblical Psychiatry  Steven Rudd, 2013 AD)</a:t>
            </a:r>
          </a:p>
        </p:txBody>
      </p:sp>
      <p:pic>
        <p:nvPicPr>
          <p:cNvPr id="3" name="Picture 2">
            <a:extLst>
              <a:ext uri="{FF2B5EF4-FFF2-40B4-BE49-F238E27FC236}">
                <a16:creationId xmlns:a16="http://schemas.microsoft.com/office/drawing/2014/main" id="{CC2B4781-BDC1-4BE8-99E3-CF2A52270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168" y="41988"/>
            <a:ext cx="5521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52341C6-A9B7-4D41-B974-D791B4BC9AB9}"/>
              </a:ext>
            </a:extLst>
          </p:cNvPr>
          <p:cNvSpPr/>
          <p:nvPr/>
        </p:nvSpPr>
        <p:spPr>
          <a:xfrm>
            <a:off x="8788400" y="477520"/>
            <a:ext cx="1351280" cy="233680"/>
          </a:xfrm>
          <a:prstGeom prst="rect">
            <a:avLst/>
          </a:prstGeom>
          <a:solidFill>
            <a:schemeClr val="accent4">
              <a:lumMod val="75000"/>
            </a:schemeClr>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37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189E0C-8F90-4150-8D0A-E30A26197851}"/>
              </a:ext>
            </a:extLst>
          </p:cNvPr>
          <p:cNvSpPr txBox="1"/>
          <p:nvPr/>
        </p:nvSpPr>
        <p:spPr>
          <a:xfrm>
            <a:off x="233265" y="41988"/>
            <a:ext cx="11859208" cy="6894195"/>
          </a:xfrm>
          <a:prstGeom prst="rect">
            <a:avLst/>
          </a:prstGeom>
          <a:noFill/>
        </p:spPr>
        <p:txBody>
          <a:bodyPr wrap="square" rtlCol="0">
            <a:spAutoFit/>
          </a:bodyPr>
          <a:lstStyle/>
          <a:p>
            <a:r>
              <a:rPr lang="en-US" sz="4000" dirty="0">
                <a:latin typeface="VAGRounded BT" panose="020F0702020204020204" pitchFamily="34" charset="0"/>
              </a:rPr>
              <a:t>Ebers Medical Papyrus</a:t>
            </a:r>
            <a:endParaRPr lang="en-US" sz="4400" dirty="0">
              <a:latin typeface="VAGRounded BT" panose="020F0702020204020204" pitchFamily="34" charset="0"/>
            </a:endParaRPr>
          </a:p>
          <a:p>
            <a:r>
              <a:rPr lang="en-US" sz="1800" dirty="0">
                <a:effectLst/>
                <a:latin typeface="Calibri" panose="020F0502020204030204" pitchFamily="34" charset="0"/>
                <a:ea typeface="Calibri" panose="020F0502020204030204" pitchFamily="34" charset="0"/>
              </a:rPr>
              <a:t>On the back of the medical papyrus is the Egyptian calendar notation.</a:t>
            </a:r>
            <a:endPar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Lines 1-13</a:t>
            </a:r>
            <a:endParaRPr lang="en-US"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Year 9 of King Amenhotep I Eternal</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Mth</a:t>
            </a:r>
            <a:r>
              <a:rPr lang="en-US"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3 of low water Day 9, Rising of Sirius</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4 of low water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1 of flooding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2 of flooding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3 of flooding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4 of flooding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1 of planting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2 of planting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3 of planting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4 of planting Day 9</a:t>
            </a:r>
            <a:endParaRPr lang="en-US" sz="2800" dirty="0">
              <a:solidFill>
                <a:srgbClr val="000000"/>
              </a:solidFill>
              <a:effectLst/>
              <a:latin typeface="Calibri" panose="020F0502020204030204" pitchFamily="34" charset="0"/>
              <a:ea typeface="Calibri" panose="020F0502020204030204" pitchFamily="34" charset="0"/>
            </a:endParaRPr>
          </a:p>
          <a:p>
            <a:pPr marL="514350" marR="0" lvl="0" indent="-514350">
              <a:spcBef>
                <a:spcPts val="0"/>
              </a:spcBef>
              <a:spcAft>
                <a:spcPts val="0"/>
              </a:spcAft>
              <a:buFont typeface="+mj-lt"/>
              <a:buAutoNum type="arabicPeriod"/>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 1 of low water Day 9</a:t>
            </a:r>
            <a:endParaRPr lang="en-US" sz="2800" dirty="0">
              <a:solidFill>
                <a:srgbClr val="000000"/>
              </a:solidFill>
              <a:effectLst/>
              <a:latin typeface="Calibri" panose="020F0502020204030204" pitchFamily="34" charset="0"/>
              <a:ea typeface="Calibri" panose="020F0502020204030204" pitchFamily="34" charset="0"/>
            </a:endParaRPr>
          </a:p>
          <a:p>
            <a:pPr marL="514350" indent="-514350">
              <a:buFont typeface="+mj-lt"/>
              <a:buAutoNum type="arabicPeriod"/>
            </a:pPr>
            <a:r>
              <a:rPr lang="en-US" sz="2800" dirty="0">
                <a:effectLst/>
                <a:latin typeface="Calibri" panose="020F0502020204030204" pitchFamily="34" charset="0"/>
                <a:ea typeface="Times New Roman" panose="02020603050405020304" pitchFamily="18" charset="0"/>
              </a:rPr>
              <a:t>Month 2 of low water Day 9</a:t>
            </a:r>
            <a:endParaRPr lang="en-US" sz="4000" dirty="0">
              <a:latin typeface="VAGRounded BT" panose="020F0702020204020204" pitchFamily="34" charset="0"/>
            </a:endParaRPr>
          </a:p>
        </p:txBody>
      </p:sp>
      <p:pic>
        <p:nvPicPr>
          <p:cNvPr id="5" name="Picture 4">
            <a:hlinkClick r:id="rId2"/>
            <a:extLst>
              <a:ext uri="{FF2B5EF4-FFF2-40B4-BE49-F238E27FC236}">
                <a16:creationId xmlns:a16="http://schemas.microsoft.com/office/drawing/2014/main" id="{ADC6698C-81D6-4CA6-A39A-F4A1F6B79C13}"/>
              </a:ext>
            </a:extLst>
          </p:cNvPr>
          <p:cNvPicPr>
            <a:picLocks noChangeAspect="1"/>
          </p:cNvPicPr>
          <p:nvPr/>
        </p:nvPicPr>
        <p:blipFill>
          <a:blip r:embed="rId3"/>
          <a:stretch>
            <a:fillRect/>
          </a:stretch>
        </p:blipFill>
        <p:spPr>
          <a:xfrm>
            <a:off x="6893169" y="-1"/>
            <a:ext cx="5298831" cy="6856589"/>
          </a:xfrm>
          <a:prstGeom prst="rect">
            <a:avLst/>
          </a:prstGeom>
        </p:spPr>
      </p:pic>
      <p:sp>
        <p:nvSpPr>
          <p:cNvPr id="3" name="Rectangle 2">
            <a:extLst>
              <a:ext uri="{FF2B5EF4-FFF2-40B4-BE49-F238E27FC236}">
                <a16:creationId xmlns:a16="http://schemas.microsoft.com/office/drawing/2014/main" id="{9E4DCCA9-6C4A-4B60-A4BA-A714FB6909AB}"/>
              </a:ext>
            </a:extLst>
          </p:cNvPr>
          <p:cNvSpPr/>
          <p:nvPr/>
        </p:nvSpPr>
        <p:spPr>
          <a:xfrm>
            <a:off x="10977880" y="127000"/>
            <a:ext cx="1102360" cy="248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081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outdoor, air, jumping, night&#10;&#10;Description automatically generated">
            <a:extLst>
              <a:ext uri="{FF2B5EF4-FFF2-40B4-BE49-F238E27FC236}">
                <a16:creationId xmlns:a16="http://schemas.microsoft.com/office/drawing/2014/main" id="{579EA5FE-3ED3-4F78-9E45-F765E8A25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095"/>
            <a:ext cx="12134071" cy="6885664"/>
          </a:xfrm>
          <a:prstGeom prst="rect">
            <a:avLst/>
          </a:prstGeom>
        </p:spPr>
      </p:pic>
      <p:sp>
        <p:nvSpPr>
          <p:cNvPr id="2" name="Rectangle 1">
            <a:extLst>
              <a:ext uri="{FF2B5EF4-FFF2-40B4-BE49-F238E27FC236}">
                <a16:creationId xmlns:a16="http://schemas.microsoft.com/office/drawing/2014/main" id="{D0E5D311-7A18-458E-94A6-C45E66423CE3}"/>
              </a:ext>
            </a:extLst>
          </p:cNvPr>
          <p:cNvSpPr/>
          <p:nvPr/>
        </p:nvSpPr>
        <p:spPr>
          <a:xfrm>
            <a:off x="371161" y="70895"/>
            <a:ext cx="11762910" cy="6524863"/>
          </a:xfrm>
          <a:prstGeom prst="rect">
            <a:avLst/>
          </a:prstGeom>
        </p:spPr>
        <p:txBody>
          <a:bodyPr wrap="square">
            <a:spAutoFit/>
          </a:bodyPr>
          <a:lstStyle/>
          <a:p>
            <a:pPr marR="0" lvl="0" algn="ctr">
              <a:spcBef>
                <a:spcPts val="0"/>
              </a:spcBef>
              <a:spcAft>
                <a:spcPts val="0"/>
              </a:spcAft>
            </a:pPr>
            <a:r>
              <a:rPr lang="en-US" sz="4400" dirty="0">
                <a:solidFill>
                  <a:srgbClr val="FFFF00"/>
                </a:solidFill>
                <a:latin typeface="VAGRounded BT" panose="020F0702020204020204" pitchFamily="34" charset="0"/>
                <a:ea typeface="Calibri" panose="020F0502020204030204" pitchFamily="34" charset="0"/>
                <a:cs typeface="Calibri" panose="020F0502020204030204" pitchFamily="34" charset="0"/>
              </a:rPr>
              <a:t>Provenance of the Ebers Papyrus</a:t>
            </a:r>
          </a:p>
          <a:p>
            <a:pPr marR="0" lvl="0">
              <a:spcBef>
                <a:spcPts val="0"/>
              </a:spcBef>
              <a:spcAft>
                <a:spcPts val="0"/>
              </a:spcAft>
            </a:pPr>
            <a:r>
              <a:rPr lang="en-US" sz="2200" dirty="0">
                <a:solidFill>
                  <a:schemeClr val="bg1"/>
                </a:solidFill>
              </a:rPr>
              <a:t>“It was in the winter of 1872 that the German Egyptologist, Georg Ebers, came into possession of the papyrus which according to the usual custom bears his name. Whilst excavating in the vicinity of Thebes he was one day approached by a wealthy Egyptian, who, so he discovered, had made the journey from Luxor expressly to see him. When however the Egyptian produced nothing more exciting than a practically worthless papyrus and a modern statue of Osiris, Ebers suspicions were aroused and he diplomatically informed his visitor that he was prepared to pay handsomely for anything of value that was being held back. The Egyptian thereupon disappeared. The next day he reappeared and handed to Ebers a metal case. Inside, wrapped in old mummy-cloths, was a papyrus the sight of which must have taken the Egyptologist's breath away. The huge roll was in a perfect state of preservation; the writing, both red and black, stood out as clear and vivid as if but written the previous day; and a calendar on the back of the first page indicated a date at the very latest a thousand years before Christ! But Ebers' joy was to be tempered with a little uncertainty. The Egyptian had some idea of the value of his property and fixed the price accordingly. It was beyond Ebers, and for a time the fate of the precious manuscript trembled in the balance. However, the timely appearance of a wealthy compatriot, Herr Gunther, disposed of the financial difficulty; and in a few days Ebers was returning hot-foot to Germany to deposit his treasure in the Library of the University of Leipzig.”</a:t>
            </a:r>
          </a:p>
          <a:p>
            <a:pPr marR="0" lvl="0" algn="r">
              <a:spcBef>
                <a:spcPts val="0"/>
              </a:spcBef>
              <a:spcAft>
                <a:spcPts val="0"/>
              </a:spcAft>
            </a:pPr>
            <a:r>
              <a:rPr lang="en-US" sz="2200" dirty="0">
                <a:solidFill>
                  <a:schemeClr val="bg1"/>
                </a:solidFill>
              </a:rPr>
              <a:t>(Papyrus Ebers, Cyril P. Bryan, p1, 1930 AD)</a:t>
            </a:r>
          </a:p>
        </p:txBody>
      </p:sp>
    </p:spTree>
    <p:extLst>
      <p:ext uri="{BB962C8B-B14F-4D97-AF65-F5344CB8AC3E}">
        <p14:creationId xmlns:p14="http://schemas.microsoft.com/office/powerpoint/2010/main" val="3362087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p:txBody>
          <a:bodyPr>
            <a:normAutofit/>
          </a:bodyPr>
          <a:lstStyle/>
          <a:p>
            <a:r>
              <a:rPr lang="en-US" sz="3600" b="1" dirty="0">
                <a:effectLst/>
                <a:latin typeface="Calibri" panose="020F0502020204030204" pitchFamily="34" charset="0"/>
                <a:ea typeface="Calibri" panose="020F0502020204030204" pitchFamily="34" charset="0"/>
              </a:rPr>
              <a:t>Ebers Papyrus High vs. Low Egyptian Chronology </a:t>
            </a:r>
            <a:r>
              <a:rPr lang="en-US" sz="3600" b="1" dirty="0">
                <a:latin typeface="Calibri" panose="020F0502020204030204" pitchFamily="34" charset="0"/>
                <a:ea typeface="Calibri" panose="020F0502020204030204" pitchFamily="34" charset="0"/>
              </a:rPr>
              <a:t>dates</a:t>
            </a:r>
            <a:endParaRPr lang="en-US" sz="7200" dirty="0"/>
          </a:p>
        </p:txBody>
      </p:sp>
      <p:graphicFrame>
        <p:nvGraphicFramePr>
          <p:cNvPr id="6" name="Table 5">
            <a:extLst>
              <a:ext uri="{FF2B5EF4-FFF2-40B4-BE49-F238E27FC236}">
                <a16:creationId xmlns:a16="http://schemas.microsoft.com/office/drawing/2014/main" id="{406E65C6-7D78-4A2E-9D5B-1D16F6D8FB62}"/>
              </a:ext>
            </a:extLst>
          </p:cNvPr>
          <p:cNvGraphicFramePr>
            <a:graphicFrameLocks noGrp="1"/>
          </p:cNvGraphicFramePr>
          <p:nvPr>
            <p:extLst>
              <p:ext uri="{D42A27DB-BD31-4B8C-83A1-F6EECF244321}">
                <p14:modId xmlns:p14="http://schemas.microsoft.com/office/powerpoint/2010/main" val="2170705091"/>
              </p:ext>
            </p:extLst>
          </p:nvPr>
        </p:nvGraphicFramePr>
        <p:xfrm>
          <a:off x="742951" y="2864947"/>
          <a:ext cx="11060722" cy="2621280"/>
        </p:xfrm>
        <a:graphic>
          <a:graphicData uri="http://schemas.openxmlformats.org/drawingml/2006/table">
            <a:tbl>
              <a:tblPr firstRow="1" firstCol="1" bandRow="1"/>
              <a:tblGrid>
                <a:gridCol w="7118048">
                  <a:extLst>
                    <a:ext uri="{9D8B030D-6E8A-4147-A177-3AD203B41FA5}">
                      <a16:colId xmlns:a16="http://schemas.microsoft.com/office/drawing/2014/main" val="1957634100"/>
                    </a:ext>
                  </a:extLst>
                </a:gridCol>
                <a:gridCol w="3942674">
                  <a:extLst>
                    <a:ext uri="{9D8B030D-6E8A-4147-A177-3AD203B41FA5}">
                      <a16:colId xmlns:a16="http://schemas.microsoft.com/office/drawing/2014/main" val="3650417304"/>
                    </a:ext>
                  </a:extLst>
                </a:gridCol>
              </a:tblGrid>
              <a:tr h="0">
                <a:tc gridSpan="2">
                  <a:txBody>
                    <a:bodyPr/>
                    <a:lstStyle/>
                    <a:p>
                      <a:r>
                        <a:rPr lang="en-US" sz="3200" kern="1200" dirty="0">
                          <a:solidFill>
                            <a:schemeClr val="tx1"/>
                          </a:solidFill>
                          <a:effectLst/>
                          <a:latin typeface="VAGRounded BT" panose="020F0702020204020204" pitchFamily="34" charset="0"/>
                          <a:ea typeface="+mn-ea"/>
                          <a:cs typeface="+mn-cs"/>
                        </a:rPr>
                        <a:t>Amenhotep I  </a:t>
                      </a:r>
                      <a:r>
                        <a:rPr lang="en-US" sz="3200" i="1" kern="1200" dirty="0" err="1">
                          <a:solidFill>
                            <a:schemeClr val="tx1"/>
                          </a:solidFill>
                          <a:effectLst/>
                          <a:latin typeface="+mn-lt"/>
                          <a:ea typeface="+mn-ea"/>
                          <a:cs typeface="+mn-cs"/>
                        </a:rPr>
                        <a:t>Djeserkare</a:t>
                      </a:r>
                      <a:r>
                        <a:rPr lang="en-US" sz="3200" i="1" kern="1200" dirty="0">
                          <a:solidFill>
                            <a:schemeClr val="tx1"/>
                          </a:solidFill>
                          <a:effectLst/>
                          <a:latin typeface="+mn-lt"/>
                          <a:ea typeface="+mn-ea"/>
                          <a:cs typeface="+mn-cs"/>
                        </a:rPr>
                        <a:t>'</a:t>
                      </a:r>
                      <a:endParaRPr lang="en-US" sz="3200" kern="1200" dirty="0">
                        <a:solidFill>
                          <a:schemeClr val="tx1"/>
                        </a:solidFill>
                        <a:effectLst/>
                        <a:latin typeface="+mn-lt"/>
                        <a:ea typeface="+mn-ea"/>
                        <a:cs typeface="+mn-cs"/>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marL="66675" marR="0">
                        <a:spcBef>
                          <a:spcPts val="0"/>
                        </a:spcBef>
                        <a:spcAft>
                          <a:spcPts val="0"/>
                        </a:spcAft>
                      </a:pPr>
                      <a:endParaRPr lang="en-US" sz="2000" dirty="0">
                        <a:solidFill>
                          <a:srgbClr val="000000"/>
                        </a:solidFill>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385087"/>
                  </a:ext>
                </a:extLst>
              </a:tr>
              <a:tr h="0">
                <a:tc>
                  <a:txBody>
                    <a:bodyPr/>
                    <a:lstStyle/>
                    <a:p>
                      <a:pPr marL="0" marR="0">
                        <a:spcBef>
                          <a:spcPts val="0"/>
                        </a:spcBef>
                        <a:spcAft>
                          <a:spcPts val="0"/>
                        </a:spcAft>
                      </a:pPr>
                      <a:r>
                        <a:rPr lang="en-US" sz="2800" dirty="0">
                          <a:solidFill>
                            <a:srgbClr val="000000"/>
                          </a:solidFill>
                          <a:effectLst/>
                          <a:latin typeface="VAGRounded BT" panose="020F0702020204020204" pitchFamily="34" charset="0"/>
                          <a:ea typeface="Garamond" panose="02020404030301010803" pitchFamily="18" charset="0"/>
                          <a:cs typeface="Calibri" panose="020F0502020204030204" pitchFamily="34" charset="0"/>
                        </a:rPr>
                        <a:t>High</a:t>
                      </a:r>
                      <a:r>
                        <a:rPr lang="en-US" sz="2800" dirty="0">
                          <a:solidFill>
                            <a:srgbClr val="000000"/>
                          </a:solidFill>
                          <a:effectLst/>
                          <a:latin typeface="VAGRounded BT" panose="020F0702020204020204" pitchFamily="34" charset="0"/>
                          <a:ea typeface="Calibri" panose="020F0502020204030204" pitchFamily="34" charset="0"/>
                          <a:cs typeface="Calibri" panose="020F0502020204030204" pitchFamily="34" charset="0"/>
                        </a:rPr>
                        <a:t> Chronology</a:t>
                      </a:r>
                      <a:endParaRPr lang="en-US" sz="2800" dirty="0">
                        <a:solidFill>
                          <a:srgbClr val="000000"/>
                        </a:solidFill>
                        <a:effectLst/>
                        <a:latin typeface="VAGRounded BT" panose="020F0702020204020204" pitchFamily="34" charset="0"/>
                        <a:ea typeface="Garamond" panose="02020404030301010803" pitchFamily="18" charset="0"/>
                        <a:cs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Garamond" panose="02020404030301010803" pitchFamily="18" charset="0"/>
                          <a:cs typeface="Calibri" panose="020F0502020204030204" pitchFamily="34" charset="0"/>
                        </a:rPr>
                        <a:t>Cambridge Ancient History: 1546-1526 (21)</a:t>
                      </a:r>
                      <a:endParaRPr lang="en-US" sz="2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9</a:t>
                      </a:r>
                      <a:r>
                        <a:rPr lang="en-US" sz="2800" baseline="300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th</a:t>
                      </a: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 = 1537 @ Memphis</a:t>
                      </a:r>
                      <a:endParaRPr lang="en-US" sz="2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Garamond" panose="02020404030301010803" pitchFamily="18" charset="0"/>
                          <a:cs typeface="Calibri" panose="020F0502020204030204" pitchFamily="34" charset="0"/>
                        </a:rPr>
                        <a:t>Petrovich: 1550-1529 (21)</a:t>
                      </a:r>
                      <a:endParaRPr lang="en-US" sz="2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9</a:t>
                      </a:r>
                      <a:r>
                        <a:rPr lang="en-US" sz="2800" baseline="300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th</a:t>
                      </a: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 = 1541 @ Memphis</a:t>
                      </a:r>
                      <a:endParaRPr lang="en-US" sz="2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66675" marR="0">
                        <a:spcBef>
                          <a:spcPts val="0"/>
                        </a:spcBef>
                        <a:spcAft>
                          <a:spcPts val="0"/>
                        </a:spcAft>
                      </a:pPr>
                      <a:r>
                        <a:rPr lang="en-US" sz="2800" dirty="0">
                          <a:solidFill>
                            <a:srgbClr val="000000"/>
                          </a:solidFill>
                          <a:effectLst/>
                          <a:latin typeface="VAGRounded BT" panose="020F0702020204020204" pitchFamily="34" charset="0"/>
                          <a:ea typeface="Calibri" panose="020F0502020204030204" pitchFamily="34" charset="0"/>
                          <a:cs typeface="Calibri" panose="020F0502020204030204" pitchFamily="34" charset="0"/>
                        </a:rPr>
                        <a:t>Low Chronology</a:t>
                      </a:r>
                    </a:p>
                    <a:p>
                      <a:pPr marL="66675"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Kitchen: 1525-1504 (21)</a:t>
                      </a:r>
                      <a:endParaRPr lang="en-US" sz="2800" dirty="0">
                        <a:solidFill>
                          <a:srgbClr val="000000"/>
                        </a:solidFill>
                        <a:effectLst/>
                        <a:latin typeface="Calibri" panose="020F0502020204030204" pitchFamily="34" charset="0"/>
                        <a:ea typeface="Calibri" panose="020F0502020204030204" pitchFamily="34" charset="0"/>
                      </a:endParaRPr>
                    </a:p>
                    <a:p>
                      <a:pPr marL="66675" marR="0">
                        <a:spcBef>
                          <a:spcPts val="0"/>
                        </a:spcBef>
                        <a:spcAft>
                          <a:spcPts val="0"/>
                        </a:spcAft>
                      </a:pP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9</a:t>
                      </a:r>
                      <a:r>
                        <a:rPr lang="en-US" sz="2800" baseline="300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th</a:t>
                      </a: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 = 1516 @ Thebes</a:t>
                      </a:r>
                      <a:endParaRPr lang="en-US" sz="2800" dirty="0">
                        <a:solidFill>
                          <a:srgbClr val="000000"/>
                        </a:solidFill>
                        <a:effectLst/>
                        <a:latin typeface="Calibri" panose="020F0502020204030204" pitchFamily="34" charset="0"/>
                        <a:ea typeface="Calibri" panose="020F0502020204030204" pitchFamily="34" charset="0"/>
                      </a:endParaRPr>
                    </a:p>
                    <a:p>
                      <a:pPr marL="66675"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Krauss: 1514-1494 (21)</a:t>
                      </a:r>
                      <a:endParaRPr lang="en-US" sz="2800" dirty="0">
                        <a:solidFill>
                          <a:srgbClr val="000000"/>
                        </a:solidFill>
                        <a:effectLst/>
                        <a:latin typeface="Calibri" panose="020F0502020204030204" pitchFamily="34" charset="0"/>
                        <a:ea typeface="Calibri" panose="020F0502020204030204" pitchFamily="34" charset="0"/>
                      </a:endParaRPr>
                    </a:p>
                    <a:p>
                      <a:pPr marL="66675" marR="0">
                        <a:spcBef>
                          <a:spcPts val="0"/>
                        </a:spcBef>
                        <a:spcAft>
                          <a:spcPts val="0"/>
                        </a:spcAft>
                      </a:pP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9</a:t>
                      </a:r>
                      <a:r>
                        <a:rPr lang="en-US" sz="2800" baseline="300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th</a:t>
                      </a:r>
                      <a:r>
                        <a:rPr lang="en-US" sz="2800" dirty="0">
                          <a:solidFill>
                            <a:srgbClr val="FF0000"/>
                          </a:solidFill>
                          <a:effectLst/>
                          <a:latin typeface="Calibri" panose="020F0502020204030204" pitchFamily="34" charset="0"/>
                          <a:ea typeface="Garamond" panose="02020404030301010803" pitchFamily="18" charset="0"/>
                          <a:cs typeface="Calibri" panose="020F0502020204030204" pitchFamily="34" charset="0"/>
                        </a:rPr>
                        <a:t> = 1506 @ Elephantine</a:t>
                      </a:r>
                      <a:endParaRPr lang="en-US" sz="2800" dirty="0">
                        <a:solidFill>
                          <a:srgbClr val="000000"/>
                        </a:solidFill>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3561"/>
                  </a:ext>
                </a:extLst>
              </a:tr>
            </a:tbl>
          </a:graphicData>
        </a:graphic>
      </p:graphicFrame>
      <p:sp>
        <p:nvSpPr>
          <p:cNvPr id="7" name="Content Placeholder 2">
            <a:extLst>
              <a:ext uri="{FF2B5EF4-FFF2-40B4-BE49-F238E27FC236}">
                <a16:creationId xmlns:a16="http://schemas.microsoft.com/office/drawing/2014/main" id="{D2F3703B-9327-43BC-8995-EC36AD146FFB}"/>
              </a:ext>
            </a:extLst>
          </p:cNvPr>
          <p:cNvSpPr txBox="1">
            <a:spLocks/>
          </p:cNvSpPr>
          <p:nvPr/>
        </p:nvSpPr>
        <p:spPr>
          <a:xfrm>
            <a:off x="461596" y="1454585"/>
            <a:ext cx="11232890" cy="835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Calibri" panose="020F0502020204030204" pitchFamily="34" charset="0"/>
                <a:ea typeface="Calibri" panose="020F0502020204030204" pitchFamily="34" charset="0"/>
              </a:rPr>
              <a:t>“Year 9 of King Amenhotep I Eternal, Month 3 of low water (</a:t>
            </a:r>
            <a:r>
              <a:rPr lang="en-US" sz="2400" dirty="0" err="1">
                <a:latin typeface="Calibri" panose="020F0502020204030204" pitchFamily="34" charset="0"/>
                <a:ea typeface="Islamv3-Italic"/>
              </a:rPr>
              <a:t>s</a:t>
            </a:r>
            <a:r>
              <a:rPr lang="en-US" sz="2400" dirty="0" err="1">
                <a:latin typeface="Calibri" panose="020F0502020204030204" pitchFamily="34" charset="0"/>
                <a:ea typeface="Calibri" panose="020F0502020204030204" pitchFamily="34" charset="0"/>
              </a:rPr>
              <a:t>mw</a:t>
            </a:r>
            <a:r>
              <a:rPr lang="en-US" sz="2400" dirty="0">
                <a:latin typeface="Calibri" panose="020F0502020204030204" pitchFamily="34" charset="0"/>
                <a:ea typeface="Calibri" panose="020F0502020204030204" pitchFamily="34" charset="0"/>
              </a:rPr>
              <a:t>), Day 9, Rising of Sirius”</a:t>
            </a:r>
            <a:endParaRPr lang="en-US" sz="2400" dirty="0">
              <a:solidFill>
                <a:srgbClr val="000000"/>
              </a:solidFill>
              <a:latin typeface="Calibri" panose="020F0502020204030204" pitchFamily="34" charset="0"/>
              <a:ea typeface="Times New Roman" panose="02020603050405020304" pitchFamily="18" charset="0"/>
            </a:endParaRPr>
          </a:p>
          <a:p>
            <a:pPr marL="0" indent="0">
              <a:buFont typeface="Arial" panose="020B0604020202020204" pitchFamily="34" charset="0"/>
              <a:buNone/>
            </a:pPr>
            <a:endParaRPr lang="en-US" sz="18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44725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838200" y="479585"/>
            <a:ext cx="10515600" cy="1325563"/>
          </a:xfrm>
        </p:spPr>
        <p:txBody>
          <a:bodyPr/>
          <a:lstStyle/>
          <a:p>
            <a:r>
              <a:rPr lang="en-US" sz="3600" b="1" dirty="0">
                <a:effectLst/>
                <a:latin typeface="Calibri" panose="020F0502020204030204" pitchFamily="34" charset="0"/>
                <a:ea typeface="Calibri" panose="020F0502020204030204" pitchFamily="34" charset="0"/>
              </a:rPr>
              <a:t>Summary</a:t>
            </a:r>
            <a:endParaRPr lang="en-US" dirty="0"/>
          </a:p>
        </p:txBody>
      </p:sp>
      <p:graphicFrame>
        <p:nvGraphicFramePr>
          <p:cNvPr id="9" name="Table 8">
            <a:extLst>
              <a:ext uri="{FF2B5EF4-FFF2-40B4-BE49-F238E27FC236}">
                <a16:creationId xmlns:a16="http://schemas.microsoft.com/office/drawing/2014/main" id="{E4D4A871-DF93-4F0B-BC82-25C7C3990162}"/>
              </a:ext>
            </a:extLst>
          </p:cNvPr>
          <p:cNvGraphicFramePr>
            <a:graphicFrameLocks noGrp="1"/>
          </p:cNvGraphicFramePr>
          <p:nvPr>
            <p:extLst>
              <p:ext uri="{D42A27DB-BD31-4B8C-83A1-F6EECF244321}">
                <p14:modId xmlns:p14="http://schemas.microsoft.com/office/powerpoint/2010/main" val="3131962059"/>
              </p:ext>
            </p:extLst>
          </p:nvPr>
        </p:nvGraphicFramePr>
        <p:xfrm>
          <a:off x="606057" y="1967071"/>
          <a:ext cx="11180134" cy="1828751"/>
        </p:xfrm>
        <a:graphic>
          <a:graphicData uri="http://schemas.openxmlformats.org/drawingml/2006/table">
            <a:tbl>
              <a:tblPr firstRow="1" firstCol="1" bandRow="1"/>
              <a:tblGrid>
                <a:gridCol w="1357729">
                  <a:extLst>
                    <a:ext uri="{9D8B030D-6E8A-4147-A177-3AD203B41FA5}">
                      <a16:colId xmlns:a16="http://schemas.microsoft.com/office/drawing/2014/main" val="1974378838"/>
                    </a:ext>
                  </a:extLst>
                </a:gridCol>
                <a:gridCol w="1215040">
                  <a:extLst>
                    <a:ext uri="{9D8B030D-6E8A-4147-A177-3AD203B41FA5}">
                      <a16:colId xmlns:a16="http://schemas.microsoft.com/office/drawing/2014/main" val="719683061"/>
                    </a:ext>
                  </a:extLst>
                </a:gridCol>
                <a:gridCol w="1793474">
                  <a:extLst>
                    <a:ext uri="{9D8B030D-6E8A-4147-A177-3AD203B41FA5}">
                      <a16:colId xmlns:a16="http://schemas.microsoft.com/office/drawing/2014/main" val="3657927455"/>
                    </a:ext>
                  </a:extLst>
                </a:gridCol>
                <a:gridCol w="2022874">
                  <a:extLst>
                    <a:ext uri="{9D8B030D-6E8A-4147-A177-3AD203B41FA5}">
                      <a16:colId xmlns:a16="http://schemas.microsoft.com/office/drawing/2014/main" val="757345538"/>
                    </a:ext>
                  </a:extLst>
                </a:gridCol>
                <a:gridCol w="2261055">
                  <a:extLst>
                    <a:ext uri="{9D8B030D-6E8A-4147-A177-3AD203B41FA5}">
                      <a16:colId xmlns:a16="http://schemas.microsoft.com/office/drawing/2014/main" val="3749522996"/>
                    </a:ext>
                  </a:extLst>
                </a:gridCol>
                <a:gridCol w="1050402">
                  <a:extLst>
                    <a:ext uri="{9D8B030D-6E8A-4147-A177-3AD203B41FA5}">
                      <a16:colId xmlns:a16="http://schemas.microsoft.com/office/drawing/2014/main" val="3545809655"/>
                    </a:ext>
                  </a:extLst>
                </a:gridCol>
                <a:gridCol w="1479560">
                  <a:extLst>
                    <a:ext uri="{9D8B030D-6E8A-4147-A177-3AD203B41FA5}">
                      <a16:colId xmlns:a16="http://schemas.microsoft.com/office/drawing/2014/main" val="3954533186"/>
                    </a:ext>
                  </a:extLst>
                </a:gridCol>
              </a:tblGrid>
              <a:tr h="358578">
                <a:tc gridSpan="7">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High and Low Egyptian Chronology, the Rising of Sirius Observation Locations and Corresponding Dates</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4313442"/>
                  </a:ext>
                </a:extLst>
              </a:tr>
              <a:tr h="322721">
                <a:tc>
                  <a:txBody>
                    <a:bodyPr/>
                    <a:lstStyle/>
                    <a:p>
                      <a:pPr marL="0" marR="0">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Manuscript</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Purchased</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Dynasty</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Egyptian date</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Ithet-Tawy/Memphis</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Thebes</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Elephantine</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374859"/>
                  </a:ext>
                </a:extLst>
              </a:tr>
              <a:tr h="573726">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cs typeface="Calibri" panose="020F0502020204030204" pitchFamily="34" charset="0"/>
                        </a:rPr>
                        <a:t>Lahun Papyrus</a:t>
                      </a:r>
                      <a:endParaRPr lang="en-US" sz="1800">
                        <a:solidFill>
                          <a:srgbClr val="000000"/>
                        </a:solidFill>
                        <a:effectLst/>
                        <a:latin typeface="+mn-lt"/>
                        <a:ea typeface="Calibri" panose="020F0502020204030204" pitchFamily="34" charset="0"/>
                      </a:endParaRPr>
                    </a:p>
                    <a:p>
                      <a:pPr marL="0" marR="0">
                        <a:spcBef>
                          <a:spcPts val="0"/>
                        </a:spcBef>
                        <a:spcAft>
                          <a:spcPts val="0"/>
                        </a:spcAft>
                      </a:pPr>
                      <a:r>
                        <a:rPr lang="en-US" sz="1400">
                          <a:solidFill>
                            <a:srgbClr val="000000"/>
                          </a:solidFill>
                          <a:effectLst/>
                          <a:latin typeface="+mn-lt"/>
                          <a:ea typeface="Calibri" panose="020F0502020204030204" pitchFamily="34" charset="0"/>
                          <a:cs typeface="Calibri" panose="020F0502020204030204" pitchFamily="34" charset="0"/>
                        </a:rPr>
                        <a:t>BM 10012</a:t>
                      </a:r>
                      <a:endParaRPr lang="en-US" sz="1800">
                        <a:solidFill>
                          <a:srgbClr val="000000"/>
                        </a:solidFill>
                        <a:effectLst/>
                        <a:latin typeface="+mn-lt"/>
                        <a:ea typeface="Calibri" panose="020F0502020204030204" pitchFamily="34"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El-Lahun</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a:t>
                      </a:r>
                      <a:r>
                        <a:rPr lang="en-US" sz="14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Dynasty. Capital at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Ithet-Tawy</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r>
                        <a:rPr lang="en-US" sz="14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 year of Sesostris III</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1872 BC (Petrovich/Parker)</a:t>
                      </a: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1856 BC (Kitchen)</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1830 BC (Krauss)</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011957"/>
                  </a:ext>
                </a:extLst>
              </a:tr>
              <a:tr h="573726">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cs typeface="Calibri" panose="020F0502020204030204" pitchFamily="34" charset="0"/>
                        </a:rPr>
                        <a:t>Ebers Papyrus</a:t>
                      </a:r>
                      <a:endParaRPr lang="en-US" sz="1800" dirty="0">
                        <a:solidFill>
                          <a:srgbClr val="000000"/>
                        </a:solidFill>
                        <a:effectLst/>
                        <a:latin typeface="+mn-lt"/>
                        <a:ea typeface="Calibri" panose="020F0502020204030204" pitchFamily="34"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Thebes/Luxor</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r>
                        <a:rPr lang="en-US" sz="14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 Dynasty. Capitals at Thebes and Avaris</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r>
                        <a:rPr lang="en-US" sz="14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 year of Amenhotep I</a:t>
                      </a: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1541 BC (Petrovich)</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1516 BC (Kitchen)</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1506 BC (Krauss)</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429989"/>
                  </a:ext>
                </a:extLst>
              </a:tr>
            </a:tbl>
          </a:graphicData>
        </a:graphic>
      </p:graphicFrame>
    </p:spTree>
    <p:extLst>
      <p:ext uri="{BB962C8B-B14F-4D97-AF65-F5344CB8AC3E}">
        <p14:creationId xmlns:p14="http://schemas.microsoft.com/office/powerpoint/2010/main" val="1624885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531600" cy="5816599"/>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b="1" dirty="0">
                <a:solidFill>
                  <a:srgbClr val="000000"/>
                </a:solidFill>
                <a:effectLst/>
                <a:latin typeface="VAGRounded BT" panose="020F0702020204020204" pitchFamily="34" charset="0"/>
                <a:ea typeface="Times New Roman" panose="02020603050405020304" pitchFamily="18" charset="0"/>
                <a:cs typeface="Calibri" panose="020F0502020204030204" pitchFamily="34" charset="0"/>
              </a:rPr>
              <a:t>Olympiodorus</a:t>
            </a:r>
            <a:r>
              <a:rPr lang="en-US" dirty="0">
                <a:solidFill>
                  <a:srgbClr val="000000"/>
                </a:solidFill>
                <a:effectLst/>
                <a:latin typeface="VAGRounded BT" panose="020F0702020204020204" pitchFamily="34" charset="0"/>
                <a:ea typeface="Times New Roman" panose="02020603050405020304" pitchFamily="18" charset="0"/>
              </a:rPr>
              <a:t> </a:t>
            </a:r>
            <a:r>
              <a:rPr lang="en-US" b="1" dirty="0">
                <a:solidFill>
                  <a:srgbClr val="000000"/>
                </a:solidFill>
                <a:effectLst/>
                <a:latin typeface="VAGRounded BT" panose="020F0702020204020204" pitchFamily="34" charset="0"/>
                <a:ea typeface="Times New Roman" panose="02020603050405020304" pitchFamily="18" charset="0"/>
                <a:cs typeface="Calibri" panose="020F0502020204030204" pitchFamily="34" charset="0"/>
              </a:rPr>
              <a:t>of Alexandria: AD 565</a:t>
            </a:r>
          </a:p>
          <a:p>
            <a:pPr marL="0" indent="0">
              <a:buNone/>
            </a:pPr>
            <a:r>
              <a:rPr lang="en-US" dirty="0">
                <a:solidFill>
                  <a:srgbClr val="000000"/>
                </a:solidFill>
                <a:latin typeface="Calibri" panose="020F0502020204030204" pitchFamily="34" charset="0"/>
                <a:ea typeface="Times New Roman" panose="02020603050405020304" pitchFamily="18" charset="0"/>
              </a:rPr>
              <a:t>The </a:t>
            </a:r>
            <a:r>
              <a:rPr lang="en-US" dirty="0">
                <a:solidFill>
                  <a:srgbClr val="000000"/>
                </a:solidFill>
                <a:effectLst/>
                <a:latin typeface="Calibri" panose="020F0502020204030204" pitchFamily="34" charset="0"/>
                <a:ea typeface="Times New Roman" panose="02020603050405020304" pitchFamily="18" charset="0"/>
              </a:rPr>
              <a:t>Sothic rising was observed from Memphis, celebrated at Alexandria.</a:t>
            </a:r>
          </a:p>
          <a:p>
            <a:pPr marL="0" indent="0">
              <a:buNone/>
            </a:pPr>
            <a:endParaRPr lang="en-US" dirty="0">
              <a:solidFill>
                <a:srgbClr val="000000"/>
              </a:solidFill>
              <a:effectLst/>
              <a:latin typeface="VAGRounded BT" panose="020F0702020204020204" pitchFamily="34" charset="0"/>
              <a:ea typeface="Times New Roman" panose="02020603050405020304" pitchFamily="18" charset="0"/>
            </a:endParaRPr>
          </a:p>
          <a:p>
            <a:pPr marL="0" indent="0">
              <a:buNone/>
            </a:pPr>
            <a:r>
              <a:rPr lang="en-US" dirty="0">
                <a:solidFill>
                  <a:srgbClr val="000000"/>
                </a:solidFill>
                <a:effectLst/>
                <a:latin typeface="VAGRounded BT" panose="020F0702020204020204" pitchFamily="34" charset="0"/>
                <a:ea typeface="Times New Roman" panose="02020603050405020304" pitchFamily="18" charset="0"/>
              </a:rPr>
              <a:t>Problems:</a:t>
            </a:r>
          </a:p>
          <a:p>
            <a:pPr marL="457200" indent="-457200">
              <a:buFont typeface="+mj-lt"/>
              <a:buAutoNum type="arabicPeriod"/>
            </a:pPr>
            <a:r>
              <a:rPr lang="en-US" dirty="0">
                <a:solidFill>
                  <a:srgbClr val="000000"/>
                </a:solidFill>
                <a:latin typeface="Calibri" panose="020F0502020204030204" pitchFamily="34" charset="0"/>
                <a:ea typeface="Times New Roman" panose="02020603050405020304" pitchFamily="18" charset="0"/>
              </a:rPr>
              <a:t>Pharaonic Egypt went extinct in 525 BC fulfilling Daniel 2:39; 8:20 (Cambyses)</a:t>
            </a:r>
          </a:p>
          <a:p>
            <a:pPr marL="457200" indent="-457200">
              <a:buFont typeface="+mj-lt"/>
              <a:buAutoNum type="arabicPeriod"/>
            </a:pPr>
            <a:r>
              <a:rPr lang="en-US" dirty="0">
                <a:solidFill>
                  <a:srgbClr val="000000"/>
                </a:solidFill>
                <a:latin typeface="Calibri" panose="020F0502020204030204" pitchFamily="34" charset="0"/>
                <a:ea typeface="Times New Roman" panose="02020603050405020304" pitchFamily="18" charset="0"/>
              </a:rPr>
              <a:t>“Celebrated at Alexandria” which didn’t exist until after 333 BC (Alexander)</a:t>
            </a:r>
          </a:p>
          <a:p>
            <a:pPr marL="0" indent="0">
              <a:buNone/>
            </a:pPr>
            <a:endParaRPr lang="en-US" sz="1800" dirty="0">
              <a:latin typeface="Calibri" panose="020F0502020204030204" pitchFamily="34" charset="0"/>
              <a:ea typeface="Calibri" panose="020F0502020204030204" pitchFamily="34" charset="0"/>
            </a:endParaRPr>
          </a:p>
          <a:p>
            <a:pPr marL="0" indent="0">
              <a:buNone/>
            </a:pPr>
            <a:r>
              <a:rPr lang="en-US" dirty="0">
                <a:latin typeface="Calibri" panose="020F0502020204030204" pitchFamily="34" charset="0"/>
                <a:ea typeface="Calibri" panose="020F0502020204030204" pitchFamily="34" charset="0"/>
              </a:rPr>
              <a:t>“A</a:t>
            </a:r>
            <a:r>
              <a:rPr lang="en-US" dirty="0">
                <a:effectLst/>
                <a:latin typeface="Calibri" panose="020F0502020204030204" pitchFamily="34" charset="0"/>
                <a:ea typeface="Calibri" panose="020F0502020204030204" pitchFamily="34" charset="0"/>
              </a:rPr>
              <a:t>s Krauss insists, </a:t>
            </a:r>
            <a:r>
              <a:rPr lang="en-US" dirty="0">
                <a:solidFill>
                  <a:srgbClr val="FF0000"/>
                </a:solidFill>
                <a:effectLst/>
                <a:latin typeface="Calibri" panose="020F0502020204030204" pitchFamily="34" charset="0"/>
                <a:ea typeface="Calibri" panose="020F0502020204030204" pitchFamily="34" charset="0"/>
              </a:rPr>
              <a:t>one can hardly use this as the basis for establishing where such observations were made in pharaonic times</a:t>
            </a:r>
            <a:r>
              <a:rPr lang="en-US" dirty="0">
                <a:effectLst/>
                <a:latin typeface="Calibri" panose="020F0502020204030204" pitchFamily="34" charset="0"/>
                <a:ea typeface="Calibri" panose="020F0502020204030204" pitchFamily="34" charset="0"/>
              </a:rPr>
              <a:t>.”</a:t>
            </a:r>
          </a:p>
          <a:p>
            <a:pPr marL="0" indent="0">
              <a:buNone/>
            </a:pPr>
            <a:r>
              <a:rPr lang="en-US" sz="2400" dirty="0">
                <a:effectLst/>
                <a:latin typeface="Calibri" panose="020F0502020204030204" pitchFamily="34" charset="0"/>
                <a:ea typeface="Calibri" panose="020F0502020204030204" pitchFamily="34" charset="0"/>
              </a:rPr>
              <a:t>(Present Status of Egyptian Chronology, William A. Ward, BASOR 288, p59, 1992 AD)</a:t>
            </a:r>
            <a:endParaRPr lang="en-US" sz="3200" dirty="0">
              <a:solidFill>
                <a:srgbClr val="000000"/>
              </a:solidFill>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1. Ancient literary </a:t>
            </a:r>
            <a:r>
              <a:rPr lang="en-US" sz="3000" dirty="0">
                <a:solidFill>
                  <a:srgbClr val="FFFF00"/>
                </a:solidFill>
                <a:latin typeface="VAGRounded BT" panose="020F0702020204020204" pitchFamily="34" charset="0"/>
                <a:ea typeface="Times New Roman" panose="02020603050405020304" pitchFamily="18" charset="0"/>
              </a:rPr>
              <a:t>s</a:t>
            </a:r>
            <a:r>
              <a:rPr lang="en-US" sz="3000" dirty="0">
                <a:solidFill>
                  <a:srgbClr val="FFFF00"/>
                </a:solidFill>
                <a:effectLst/>
                <a:latin typeface="VAGRounded BT" panose="020F0702020204020204" pitchFamily="34" charset="0"/>
                <a:ea typeface="Times New Roman" panose="02020603050405020304" pitchFamily="18" charset="0"/>
              </a:rPr>
              <a:t>ources</a:t>
            </a: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397614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531600" cy="5816599"/>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endParaRPr lang="en-US" dirty="0">
              <a:solidFill>
                <a:srgbClr val="000000"/>
              </a:solidFill>
              <a:effectLst/>
              <a:latin typeface="VAGRounded BT" panose="020F0702020204020204" pitchFamily="34" charset="0"/>
              <a:ea typeface="Times New Roman" panose="02020603050405020304" pitchFamily="18" charset="0"/>
            </a:endParaRPr>
          </a:p>
          <a:p>
            <a:pPr marL="0" indent="0">
              <a:buNone/>
            </a:pPr>
            <a:r>
              <a:rPr lang="en-US" dirty="0">
                <a:solidFill>
                  <a:srgbClr val="000000"/>
                </a:solidFill>
                <a:effectLst/>
                <a:latin typeface="VAGRounded BT" panose="020F0702020204020204" pitchFamily="34" charset="0"/>
                <a:ea typeface="Times New Roman" panose="02020603050405020304" pitchFamily="18" charset="0"/>
              </a:rPr>
              <a:t>Problems with provenance</a:t>
            </a:r>
          </a:p>
          <a:p>
            <a:pPr marL="457200" indent="-457200">
              <a:buFont typeface="+mj-lt"/>
              <a:buAutoNum type="arabicPeriod"/>
            </a:pPr>
            <a:r>
              <a:rPr lang="en-US" sz="3200" dirty="0">
                <a:solidFill>
                  <a:srgbClr val="000000"/>
                </a:solidFill>
                <a:effectLst/>
                <a:latin typeface="Calibri" panose="020F0502020204030204" pitchFamily="34" charset="0"/>
                <a:ea typeface="Times New Roman" panose="02020603050405020304" pitchFamily="18" charset="0"/>
              </a:rPr>
              <a:t>Ebers purcha</a:t>
            </a:r>
            <a:r>
              <a:rPr lang="en-US" sz="3200" dirty="0">
                <a:solidFill>
                  <a:srgbClr val="000000"/>
                </a:solidFill>
                <a:latin typeface="Calibri" panose="020F0502020204030204" pitchFamily="34" charset="0"/>
                <a:ea typeface="Times New Roman" panose="02020603050405020304" pitchFamily="18" charset="0"/>
              </a:rPr>
              <a:t>sed in </a:t>
            </a:r>
            <a:r>
              <a:rPr lang="en-US" sz="3200" dirty="0">
                <a:solidFill>
                  <a:srgbClr val="FF0000"/>
                </a:solidFill>
                <a:latin typeface="Calibri" panose="020F0502020204030204" pitchFamily="34" charset="0"/>
                <a:ea typeface="Times New Roman" panose="02020603050405020304" pitchFamily="18" charset="0"/>
              </a:rPr>
              <a:t>Thebes</a:t>
            </a:r>
            <a:r>
              <a:rPr lang="en-US" sz="3200" dirty="0">
                <a:solidFill>
                  <a:srgbClr val="000000"/>
                </a:solidFill>
                <a:latin typeface="Calibri" panose="020F0502020204030204" pitchFamily="34" charset="0"/>
                <a:ea typeface="Times New Roman" panose="02020603050405020304" pitchFamily="18" charset="0"/>
              </a:rPr>
              <a:t> vs. Lahun purchased in </a:t>
            </a:r>
            <a:r>
              <a:rPr lang="en-US" sz="3200" dirty="0">
                <a:solidFill>
                  <a:srgbClr val="FF0000"/>
                </a:solidFill>
                <a:latin typeface="Calibri" panose="020F0502020204030204" pitchFamily="34" charset="0"/>
                <a:ea typeface="Times New Roman" panose="02020603050405020304" pitchFamily="18" charset="0"/>
              </a:rPr>
              <a:t>Lahun</a:t>
            </a:r>
          </a:p>
          <a:p>
            <a:pPr marL="457200" indent="-457200">
              <a:buFont typeface="+mj-lt"/>
              <a:buAutoNum type="arabicPeriod"/>
            </a:pPr>
            <a:r>
              <a:rPr lang="en-US" sz="3200" dirty="0">
                <a:effectLst/>
                <a:latin typeface="Calibri" panose="020F0502020204030204" pitchFamily="34" charset="0"/>
                <a:ea typeface="Times New Roman" panose="02020603050405020304" pitchFamily="18" charset="0"/>
              </a:rPr>
              <a:t>Lahun is 75 km south of Memphis and 425 km north of Thebes</a:t>
            </a:r>
            <a:endParaRPr lang="en-US" sz="3200" dirty="0">
              <a:latin typeface="Calibri" panose="020F0502020204030204" pitchFamily="34" charset="0"/>
              <a:ea typeface="Times New Roman" panose="02020603050405020304" pitchFamily="18" charset="0"/>
            </a:endParaRPr>
          </a:p>
          <a:p>
            <a:pPr marL="971550" lvl="1" indent="-514350">
              <a:buFont typeface="+mj-lt"/>
              <a:buAutoNum type="alphaLcPeriod"/>
            </a:pPr>
            <a:r>
              <a:rPr lang="en-US" sz="2800" dirty="0">
                <a:effectLst/>
                <a:latin typeface="Calibri" panose="020F0502020204030204" pitchFamily="34" charset="0"/>
                <a:ea typeface="Times New Roman" panose="02020603050405020304" pitchFamily="18" charset="0"/>
              </a:rPr>
              <a:t>Thebes is 500 km south of Memphis</a:t>
            </a:r>
          </a:p>
          <a:p>
            <a:pPr marL="914400" lvl="1" indent="-457200">
              <a:buFont typeface="+mj-lt"/>
              <a:buAutoNum type="alphaLcPeriod"/>
            </a:pPr>
            <a:r>
              <a:rPr lang="en-US" sz="2800" dirty="0">
                <a:latin typeface="Calibri" panose="020F0502020204030204" pitchFamily="34" charset="0"/>
                <a:ea typeface="Times New Roman" panose="02020603050405020304" pitchFamily="18" charset="0"/>
              </a:rPr>
              <a:t>Nobody argues that Lahun was where Sesostris III observed the rising of Sirius, even though it was not only where the Lahun Papyrus was purchased, but it was also the location of the pyramid of Sesostris III.</a:t>
            </a:r>
          </a:p>
          <a:p>
            <a:pPr marL="914400" lvl="1" indent="-457200">
              <a:buFont typeface="+mj-lt"/>
              <a:buAutoNum type="alphaLcPeriod"/>
            </a:pPr>
            <a:r>
              <a:rPr lang="en-US" sz="2800" dirty="0">
                <a:latin typeface="Calibri" panose="020F0502020204030204" pitchFamily="34" charset="0"/>
                <a:ea typeface="Times New Roman" panose="02020603050405020304" pitchFamily="18" charset="0"/>
              </a:rPr>
              <a:t>Nobody argues that a Dead Sea Scroll purchased by an antiquities trader in New York City was provenanced in NYC.</a:t>
            </a:r>
          </a:p>
          <a:p>
            <a:pPr marL="457200" indent="-457200">
              <a:buFont typeface="+mj-lt"/>
              <a:buAutoNum type="arabicPeriod"/>
            </a:pPr>
            <a:endParaRPr lang="en-US" sz="3200" dirty="0">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latin typeface="VAGRounded BT" panose="020F0702020204020204" pitchFamily="34" charset="0"/>
                <a:ea typeface="Times New Roman" panose="02020603050405020304" pitchFamily="18" charset="0"/>
              </a:rPr>
              <a:t>2. Purchase location of Ebers and Lahun Papyri</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83270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43080" cy="5974080"/>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endParaRPr lang="en-US" dirty="0">
              <a:effectLst/>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effectLst/>
                <a:latin typeface="VAGRounded BT" panose="020F0702020204020204" pitchFamily="34" charset="0"/>
                <a:ea typeface="Times New Roman" panose="02020603050405020304" pitchFamily="18" charset="0"/>
                <a:cs typeface="Calibri" panose="020F0502020204030204" pitchFamily="34" charset="0"/>
              </a:rPr>
              <a:t>Kenneth Kitchen and William Ward: Moveable observation city</a:t>
            </a:r>
          </a:p>
          <a:p>
            <a:pPr marL="0" indent="0">
              <a:buNone/>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seems far more likely that the twelfth Dynasty [Lahun Papyrus] observations were made near </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Memphis</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while the eighteenth Dynasty [Ebers Papyrus] observation occurs in a papyrus found at </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Thebes</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(Chronology of Ancient Egypt, Kenneth A. Kitchen, World Archaeology, Vol. 23, No. 2, pp. 205, 1991 AD)</a:t>
            </a:r>
          </a:p>
          <a:p>
            <a:pPr marL="0" indent="0">
              <a:buNone/>
            </a:pPr>
            <a:endParaRPr lang="en-US" sz="2400" dirty="0">
              <a:solidFill>
                <a:srgbClr val="000000"/>
              </a:solidFill>
              <a:latin typeface="Calibri" panose="020F0502020204030204" pitchFamily="34" charset="0"/>
              <a:ea typeface="Times New Roman" panose="02020603050405020304" pitchFamily="18" charset="0"/>
            </a:endParaRPr>
          </a:p>
          <a:p>
            <a:pPr marL="0" indent="0">
              <a:buNone/>
            </a:pPr>
            <a:r>
              <a:rPr lang="en-US" sz="3200" dirty="0">
                <a:solidFill>
                  <a:srgbClr val="000000"/>
                </a:solidFill>
                <a:latin typeface="Calibri" panose="020F0502020204030204" pitchFamily="34" charset="0"/>
                <a:ea typeface="Times New Roman" panose="02020603050405020304" pitchFamily="18" charset="0"/>
              </a:rPr>
              <a:t>“</a:t>
            </a:r>
            <a:r>
              <a:rPr lang="en-US" sz="3200" dirty="0">
                <a:solidFill>
                  <a:srgbClr val="000000"/>
                </a:solidFill>
                <a:effectLst/>
                <a:latin typeface="Calibri" panose="020F0502020204030204" pitchFamily="34" charset="0"/>
                <a:ea typeface="Times New Roman" panose="02020603050405020304" pitchFamily="18" charset="0"/>
              </a:rPr>
              <a:t>William Ward, on the other hand, suggested that they are all more likely to have been </a:t>
            </a:r>
            <a:r>
              <a:rPr lang="en-US" sz="3200" dirty="0">
                <a:solidFill>
                  <a:srgbClr val="FF0000"/>
                </a:solidFill>
                <a:effectLst/>
                <a:latin typeface="Calibri" panose="020F0502020204030204" pitchFamily="34" charset="0"/>
                <a:ea typeface="Times New Roman" panose="02020603050405020304" pitchFamily="18" charset="0"/>
              </a:rPr>
              <a:t>separate local observations </a:t>
            </a:r>
            <a:r>
              <a:rPr lang="en-US" sz="3200" dirty="0">
                <a:solidFill>
                  <a:srgbClr val="000000"/>
                </a:solidFill>
                <a:effectLst/>
                <a:latin typeface="Calibri" panose="020F0502020204030204" pitchFamily="34" charset="0"/>
                <a:ea typeface="Times New Roman" panose="02020603050405020304" pitchFamily="18" charset="0"/>
              </a:rPr>
              <a:t>… may actually have taken place at </a:t>
            </a:r>
            <a:r>
              <a:rPr lang="en-US" sz="3200" dirty="0">
                <a:solidFill>
                  <a:srgbClr val="FF0000"/>
                </a:solidFill>
                <a:effectLst/>
                <a:latin typeface="Calibri" panose="020F0502020204030204" pitchFamily="34" charset="0"/>
                <a:ea typeface="Times New Roman" panose="02020603050405020304" pitchFamily="18" charset="0"/>
              </a:rPr>
              <a:t>different times and in different parts of the country</a:t>
            </a:r>
            <a:r>
              <a:rPr lang="en-US" sz="3200" dirty="0">
                <a:solidFill>
                  <a:srgbClr val="000000"/>
                </a:solidFill>
                <a:effectLst/>
                <a:latin typeface="Calibri" panose="020F0502020204030204" pitchFamily="34" charset="0"/>
                <a:ea typeface="Times New Roman" panose="02020603050405020304" pitchFamily="18" charset="0"/>
              </a:rPr>
              <a:t>” </a:t>
            </a:r>
            <a:r>
              <a:rPr lang="en-US" sz="2000" dirty="0">
                <a:solidFill>
                  <a:srgbClr val="000000"/>
                </a:solidFill>
                <a:effectLst/>
                <a:latin typeface="Calibri" panose="020F0502020204030204" pitchFamily="34" charset="0"/>
                <a:ea typeface="Times New Roman" panose="02020603050405020304" pitchFamily="18" charset="0"/>
              </a:rPr>
              <a:t>(Oxford History of Ancient Egypt, Ian Shaw, p9, 2000 AD)</a:t>
            </a:r>
            <a:endParaRPr lang="en-US" dirty="0">
              <a:solidFill>
                <a:srgbClr val="000000"/>
              </a:solidFill>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77773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3.	</a:t>
            </a:r>
            <a:r>
              <a:rPr lang="en-US" sz="3000" dirty="0">
                <a:solidFill>
                  <a:srgbClr val="FFFF00"/>
                </a:solidFill>
                <a:latin typeface="VAGRounded BT" panose="020F0702020204020204" pitchFamily="34" charset="0"/>
                <a:ea typeface="Times New Roman" panose="02020603050405020304" pitchFamily="18" charset="0"/>
              </a:rPr>
              <a:t>Fixed or moveable viewing location</a:t>
            </a:r>
            <a:r>
              <a:rPr lang="en-US" sz="3000" dirty="0">
                <a:solidFill>
                  <a:srgbClr val="FFFF00"/>
                </a:solidFill>
                <a:effectLst/>
                <a:latin typeface="VAGRounded BT" panose="020F0702020204020204" pitchFamily="34" charset="0"/>
                <a:ea typeface="Times New Roman" panose="02020603050405020304" pitchFamily="18" charset="0"/>
              </a:rPr>
              <a:t>: Kitchen/Ward</a:t>
            </a: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410301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531600" cy="5816599"/>
          </a:xfrm>
        </p:spPr>
        <p:txBody>
          <a:bodyPr>
            <a:normAutofit fontScale="92500" lnSpcReduction="10000"/>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endParaRPr lang="en-US" dirty="0">
              <a:effectLst/>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effectLst/>
                <a:latin typeface="VAGRounded BT" panose="020F0702020204020204" pitchFamily="34" charset="0"/>
                <a:ea typeface="Times New Roman" panose="02020603050405020304" pitchFamily="18" charset="0"/>
                <a:cs typeface="Calibri" panose="020F0502020204030204" pitchFamily="34" charset="0"/>
              </a:rPr>
              <a:t>Kenneth Kitchen: Sirius observed from current capital city</a:t>
            </a:r>
          </a:p>
          <a:p>
            <a:pPr marL="0" indent="0">
              <a:buNone/>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“observation occurs in the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[Ebers] papyrus found </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Thebes , </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actually the capital under Amenophis I</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[this] </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makes best sense</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but is not cast-iron.”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(Chronology of Ancient Egypt, Kenneth A. Kitchen, World Archaeology, Vol. 23, No. 2, pp. 205, 1991 AD)</a:t>
            </a:r>
          </a:p>
          <a:p>
            <a:pPr marL="0" indent="0">
              <a:buNone/>
            </a:pPr>
            <a:endParaRPr lang="en-US" dirty="0">
              <a:solidFill>
                <a:srgbClr val="000000"/>
              </a:solidFill>
              <a:effectLst/>
              <a:latin typeface="VAGRounded BT" panose="020F0702020204020204" pitchFamily="34" charset="0"/>
              <a:ea typeface="Times New Roman" panose="02020603050405020304" pitchFamily="18" charset="0"/>
            </a:endParaRPr>
          </a:p>
          <a:p>
            <a:pPr marL="0" indent="0">
              <a:buNone/>
            </a:pPr>
            <a:r>
              <a:rPr lang="en-US" dirty="0">
                <a:solidFill>
                  <a:srgbClr val="000000"/>
                </a:solidFill>
                <a:effectLst/>
                <a:latin typeface="VAGRounded BT" panose="020F0702020204020204" pitchFamily="34" charset="0"/>
                <a:ea typeface="Times New Roman" panose="02020603050405020304" pitchFamily="18" charset="0"/>
              </a:rPr>
              <a:t>Problems</a:t>
            </a:r>
          </a:p>
          <a:p>
            <a:pPr marL="457200" indent="-457200">
              <a:buFont typeface="+mj-lt"/>
              <a:buAutoNum type="arabicPeriod"/>
            </a:pPr>
            <a:r>
              <a:rPr lang="en-US" sz="3200" dirty="0">
                <a:effectLst/>
                <a:latin typeface="Calibri" panose="020F0502020204030204" pitchFamily="34" charset="0"/>
                <a:ea typeface="Times New Roman" panose="02020603050405020304" pitchFamily="18" charset="0"/>
              </a:rPr>
              <a:t>It would be expected that documents like the Ebers or Lahun Papyri would be stored in the capital city even if the rising of Sirius was observed at distant Elephantine.</a:t>
            </a:r>
          </a:p>
          <a:p>
            <a:pPr marL="457200" indent="-457200">
              <a:buFont typeface="+mj-lt"/>
              <a:buAutoNum type="arabicPeriod"/>
            </a:pPr>
            <a:r>
              <a:rPr lang="en-US" sz="3200" dirty="0">
                <a:latin typeface="Calibri" panose="020F0502020204030204" pitchFamily="34" charset="0"/>
                <a:ea typeface="Times New Roman" panose="02020603050405020304" pitchFamily="18" charset="0"/>
              </a:rPr>
              <a:t>T</a:t>
            </a:r>
            <a:r>
              <a:rPr lang="en-US" sz="3200" dirty="0">
                <a:effectLst/>
                <a:latin typeface="Calibri" panose="020F0502020204030204" pitchFamily="34" charset="0"/>
                <a:ea typeface="Times New Roman" panose="02020603050405020304" pitchFamily="18" charset="0"/>
              </a:rPr>
              <a:t>he capital city in 12</a:t>
            </a:r>
            <a:r>
              <a:rPr lang="en-US" sz="3200" baseline="30000" dirty="0">
                <a:effectLst/>
                <a:latin typeface="Calibri" panose="020F0502020204030204" pitchFamily="34" charset="0"/>
                <a:ea typeface="Times New Roman" panose="02020603050405020304" pitchFamily="18" charset="0"/>
              </a:rPr>
              <a:t>th</a:t>
            </a:r>
            <a:r>
              <a:rPr lang="en-US" sz="3200" dirty="0">
                <a:effectLst/>
                <a:latin typeface="Calibri" panose="020F0502020204030204" pitchFamily="34" charset="0"/>
                <a:ea typeface="Times New Roman" panose="02020603050405020304" pitchFamily="18" charset="0"/>
              </a:rPr>
              <a:t> Dynasty was </a:t>
            </a:r>
            <a:r>
              <a:rPr lang="en-US" sz="3200" dirty="0" err="1">
                <a:effectLst/>
                <a:latin typeface="Calibri" panose="020F0502020204030204" pitchFamily="34" charset="0"/>
                <a:ea typeface="Times New Roman" panose="02020603050405020304" pitchFamily="18" charset="0"/>
              </a:rPr>
              <a:t>Itjtawy</a:t>
            </a:r>
            <a:r>
              <a:rPr lang="en-US" sz="3200" dirty="0">
                <a:effectLst/>
                <a:latin typeface="Calibri" panose="020F0502020204030204" pitchFamily="34" charset="0"/>
                <a:ea typeface="Times New Roman" panose="02020603050405020304" pitchFamily="18" charset="0"/>
              </a:rPr>
              <a:t>, perhaps located 35 km south of Memphis</a:t>
            </a:r>
            <a:r>
              <a:rPr lang="en-US" sz="3200" dirty="0">
                <a:latin typeface="Calibri" panose="020F0502020204030204" pitchFamily="34" charset="0"/>
                <a:ea typeface="Times New Roman" panose="02020603050405020304" pitchFamily="18" charset="0"/>
              </a:rPr>
              <a:t> at Lisht, which lowers the chronology for </a:t>
            </a:r>
            <a:r>
              <a:rPr lang="en-US" sz="3200" dirty="0">
                <a:effectLst/>
                <a:latin typeface="Calibri" panose="020F0502020204030204" pitchFamily="34" charset="0"/>
                <a:ea typeface="Times New Roman" panose="02020603050405020304" pitchFamily="18" charset="0"/>
              </a:rPr>
              <a:t>P. Lahun</a:t>
            </a: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latin typeface="VAGRounded BT" panose="020F0702020204020204" pitchFamily="34" charset="0"/>
                <a:ea typeface="Times New Roman" panose="02020603050405020304" pitchFamily="18" charset="0"/>
              </a:rPr>
              <a:t>4</a:t>
            </a:r>
            <a:r>
              <a:rPr lang="en-US" sz="3000" dirty="0">
                <a:solidFill>
                  <a:srgbClr val="FFFF00"/>
                </a:solidFill>
                <a:effectLst/>
                <a:latin typeface="VAGRounded BT" panose="020F0702020204020204" pitchFamily="34" charset="0"/>
                <a:ea typeface="Times New Roman" panose="02020603050405020304" pitchFamily="18" charset="0"/>
              </a:rPr>
              <a:t>.	Capital city of the day: Kitchen</a:t>
            </a: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3445105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531600" cy="5816599"/>
          </a:xfrm>
        </p:spPr>
        <p:txBody>
          <a:bodyPr>
            <a:normAutofit fontScale="92500" lnSpcReduction="20000"/>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endParaRPr lang="en-US" dirty="0">
              <a:effectLst/>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effectLst/>
                <a:latin typeface="VAGRounded BT" panose="020F0702020204020204" pitchFamily="34" charset="0"/>
                <a:ea typeface="Times New Roman" panose="02020603050405020304" pitchFamily="18" charset="0"/>
                <a:cs typeface="Calibri" panose="020F0502020204030204" pitchFamily="34" charset="0"/>
              </a:rPr>
              <a:t>Kitchen favoured Memphis as the 12</a:t>
            </a:r>
            <a:r>
              <a:rPr lang="en-US" baseline="30000" dirty="0">
                <a:effectLst/>
                <a:latin typeface="VAGRounded BT" panose="020F0702020204020204" pitchFamily="34" charset="0"/>
                <a:ea typeface="Times New Roman" panose="02020603050405020304" pitchFamily="18" charset="0"/>
                <a:cs typeface="Calibri" panose="020F0502020204030204" pitchFamily="34" charset="0"/>
              </a:rPr>
              <a:t>th</a:t>
            </a:r>
            <a:r>
              <a:rPr lang="en-US" dirty="0">
                <a:effectLst/>
                <a:latin typeface="VAGRounded BT" panose="020F0702020204020204" pitchFamily="34" charset="0"/>
                <a:ea typeface="Times New Roman" panose="02020603050405020304" pitchFamily="18" charset="0"/>
                <a:cs typeface="Calibri" panose="020F0502020204030204" pitchFamily="34" charset="0"/>
              </a:rPr>
              <a:t> Dynasty observation location in the Lahun Papyrus in the 19</a:t>
            </a:r>
            <a:r>
              <a:rPr lang="en-US" baseline="30000" dirty="0">
                <a:effectLst/>
                <a:latin typeface="VAGRounded BT" panose="020F0702020204020204" pitchFamily="34" charset="0"/>
                <a:ea typeface="Times New Roman" panose="02020603050405020304" pitchFamily="18" charset="0"/>
                <a:cs typeface="Calibri" panose="020F0502020204030204" pitchFamily="34" charset="0"/>
              </a:rPr>
              <a:t>th</a:t>
            </a:r>
            <a:r>
              <a:rPr lang="en-US" dirty="0">
                <a:effectLst/>
                <a:latin typeface="VAGRounded BT" panose="020F0702020204020204" pitchFamily="34" charset="0"/>
                <a:ea typeface="Times New Roman" panose="02020603050405020304" pitchFamily="18" charset="0"/>
                <a:cs typeface="Calibri" panose="020F0502020204030204" pitchFamily="34" charset="0"/>
              </a:rPr>
              <a:t> century BC</a:t>
            </a:r>
          </a:p>
          <a:p>
            <a:pPr marL="0" indent="0">
              <a:buNone/>
            </a:pPr>
            <a:endParaRPr lang="en-US" dirty="0">
              <a:latin typeface="VAGRounded BT" panose="020F0702020204020204" pitchFamily="34" charset="0"/>
              <a:cs typeface="Calibri" panose="020F0502020204030204" pitchFamily="34" charset="0"/>
            </a:endParaRPr>
          </a:p>
          <a:p>
            <a:pPr marL="0" indent="0">
              <a:buNone/>
            </a:pPr>
            <a:r>
              <a:rPr lang="en-US" dirty="0">
                <a:latin typeface="VAGRounded BT" panose="020F0702020204020204" pitchFamily="34" charset="0"/>
                <a:cs typeface="Calibri" panose="020F0502020204030204" pitchFamily="34" charset="0"/>
              </a:rPr>
              <a:t>Sesostris III, who recorded the rising of Sirius in the Lahun Papyrus, build his first pyramid at </a:t>
            </a:r>
            <a:r>
              <a:rPr lang="en-US" dirty="0" err="1">
                <a:latin typeface="VAGRounded BT" panose="020F0702020204020204" pitchFamily="34" charset="0"/>
                <a:cs typeface="Calibri" panose="020F0502020204030204" pitchFamily="34" charset="0"/>
              </a:rPr>
              <a:t>Dashur</a:t>
            </a:r>
            <a:r>
              <a:rPr lang="en-US" dirty="0">
                <a:latin typeface="VAGRounded BT" panose="020F0702020204020204" pitchFamily="34" charset="0"/>
                <a:cs typeface="Calibri" panose="020F0502020204030204" pitchFamily="34" charset="0"/>
              </a:rPr>
              <a:t>, 4 km south of Memphis.</a:t>
            </a:r>
          </a:p>
          <a:p>
            <a:pPr marL="0" indent="0">
              <a:buNone/>
            </a:pPr>
            <a:endParaRPr lang="en-US" dirty="0">
              <a:effectLst/>
              <a:latin typeface="VAGRounded BT" panose="020F0702020204020204" pitchFamily="34" charset="0"/>
              <a:ea typeface="Times New Roman" panose="02020603050405020304" pitchFamily="18" charset="0"/>
              <a:cs typeface="Calibri" panose="020F0502020204030204" pitchFamily="34" charset="0"/>
            </a:endParaRPr>
          </a:p>
          <a:p>
            <a:pPr marL="0" indent="0">
              <a:buNone/>
            </a:pPr>
            <a:endParaRPr lang="en-US" dirty="0">
              <a:solidFill>
                <a:srgbClr val="000000"/>
              </a:solidFill>
              <a:effectLst/>
              <a:latin typeface="VAGRounded BT" panose="020F0702020204020204" pitchFamily="34" charset="0"/>
              <a:ea typeface="Times New Roman" panose="02020603050405020304" pitchFamily="18" charset="0"/>
            </a:endParaRPr>
          </a:p>
          <a:p>
            <a:pPr marL="0" indent="0">
              <a:buNone/>
            </a:pPr>
            <a:r>
              <a:rPr lang="en-US" dirty="0">
                <a:solidFill>
                  <a:srgbClr val="000000"/>
                </a:solidFill>
                <a:effectLst/>
                <a:latin typeface="VAGRounded BT" panose="020F0702020204020204" pitchFamily="34" charset="0"/>
                <a:ea typeface="Times New Roman" panose="02020603050405020304" pitchFamily="18" charset="0"/>
              </a:rPr>
              <a:t>Problems</a:t>
            </a:r>
          </a:p>
          <a:p>
            <a:pPr marL="457200" indent="-457200">
              <a:buFont typeface="+mj-lt"/>
              <a:buAutoNum type="arabicPeriod"/>
            </a:pPr>
            <a:r>
              <a:rPr lang="en-US" sz="3200" dirty="0">
                <a:latin typeface="Calibri" panose="020F0502020204030204" pitchFamily="34" charset="0"/>
                <a:ea typeface="Times New Roman" panose="02020603050405020304" pitchFamily="18" charset="0"/>
              </a:rPr>
              <a:t>N</a:t>
            </a:r>
            <a:r>
              <a:rPr lang="en-US" sz="3200" dirty="0">
                <a:effectLst/>
                <a:latin typeface="Calibri" panose="020F0502020204030204" pitchFamily="34" charset="0"/>
                <a:ea typeface="Times New Roman" panose="02020603050405020304" pitchFamily="18" charset="0"/>
              </a:rPr>
              <a:t>either the Ebers nor Lahun Papyrus were purchased in Memphis.</a:t>
            </a:r>
          </a:p>
          <a:p>
            <a:pPr marL="457200" indent="-457200">
              <a:buFont typeface="+mj-lt"/>
              <a:buAutoNum type="arabicPeriod"/>
            </a:pPr>
            <a:r>
              <a:rPr lang="en-US" sz="3200" dirty="0">
                <a:latin typeface="Calibri" panose="020F0502020204030204" pitchFamily="34" charset="0"/>
                <a:ea typeface="Times New Roman" panose="02020603050405020304" pitchFamily="18" charset="0"/>
              </a:rPr>
              <a:t>Memphis may not have been the capital city in the 12</a:t>
            </a:r>
            <a:r>
              <a:rPr lang="en-US" sz="3200" baseline="30000" dirty="0">
                <a:latin typeface="Calibri" panose="020F0502020204030204" pitchFamily="34" charset="0"/>
                <a:ea typeface="Times New Roman" panose="02020603050405020304" pitchFamily="18" charset="0"/>
              </a:rPr>
              <a:t>th</a:t>
            </a:r>
            <a:r>
              <a:rPr lang="en-US" sz="3200" dirty="0">
                <a:latin typeface="Calibri" panose="020F0502020204030204" pitchFamily="34" charset="0"/>
                <a:ea typeface="Times New Roman" panose="02020603050405020304" pitchFamily="18" charset="0"/>
              </a:rPr>
              <a:t> and 13</a:t>
            </a:r>
            <a:r>
              <a:rPr lang="en-US" sz="3200" baseline="30000" dirty="0">
                <a:latin typeface="Calibri" panose="020F0502020204030204" pitchFamily="34" charset="0"/>
                <a:ea typeface="Times New Roman" panose="02020603050405020304" pitchFamily="18" charset="0"/>
              </a:rPr>
              <a:t>th</a:t>
            </a:r>
            <a:r>
              <a:rPr lang="en-US" sz="3200" dirty="0">
                <a:latin typeface="Calibri" panose="020F0502020204030204" pitchFamily="34" charset="0"/>
                <a:ea typeface="Times New Roman" panose="02020603050405020304" pitchFamily="18" charset="0"/>
              </a:rPr>
              <a:t> Dynasty</a:t>
            </a:r>
          </a:p>
          <a:p>
            <a:pPr marL="457200" indent="-457200">
              <a:buFont typeface="+mj-lt"/>
              <a:buAutoNum type="arabicPeriod"/>
            </a:pPr>
            <a:r>
              <a:rPr lang="en-US" sz="3200" dirty="0">
                <a:effectLst/>
                <a:latin typeface="Calibri" panose="020F0502020204030204" pitchFamily="34" charset="0"/>
                <a:ea typeface="Times New Roman" panose="02020603050405020304" pitchFamily="18" charset="0"/>
              </a:rPr>
              <a:t>No 12</a:t>
            </a:r>
            <a:r>
              <a:rPr lang="en-US" sz="3200" baseline="30000" dirty="0">
                <a:effectLst/>
                <a:latin typeface="Calibri" panose="020F0502020204030204" pitchFamily="34" charset="0"/>
                <a:ea typeface="Times New Roman" panose="02020603050405020304" pitchFamily="18" charset="0"/>
              </a:rPr>
              <a:t>th</a:t>
            </a:r>
            <a:r>
              <a:rPr lang="en-US" sz="3200" dirty="0">
                <a:effectLst/>
                <a:latin typeface="Calibri" panose="020F0502020204030204" pitchFamily="34" charset="0"/>
                <a:ea typeface="Times New Roman" panose="02020603050405020304" pitchFamily="18" charset="0"/>
              </a:rPr>
              <a:t> Dynasty pyramids were built in Memphis</a:t>
            </a: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5.	Memphis</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299122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automatically generated">
            <a:extLst>
              <a:ext uri="{FF2B5EF4-FFF2-40B4-BE49-F238E27FC236}">
                <a16:creationId xmlns:a16="http://schemas.microsoft.com/office/drawing/2014/main" id="{3033E6D0-B5F9-4821-8D11-C91C62E79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40371"/>
          </a:xfrm>
          <a:prstGeom prst="rect">
            <a:avLst/>
          </a:prstGeom>
        </p:spPr>
      </p:pic>
    </p:spTree>
    <p:extLst>
      <p:ext uri="{BB962C8B-B14F-4D97-AF65-F5344CB8AC3E}">
        <p14:creationId xmlns:p14="http://schemas.microsoft.com/office/powerpoint/2010/main" val="53299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with medium confidence">
            <a:extLst>
              <a:ext uri="{FF2B5EF4-FFF2-40B4-BE49-F238E27FC236}">
                <a16:creationId xmlns:a16="http://schemas.microsoft.com/office/drawing/2014/main" id="{CF43A131-DC10-4412-AFAA-601D1C7FC4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66520"/>
            <a:ext cx="12221760" cy="4663440"/>
          </a:xfrm>
        </p:spPr>
      </p:pic>
      <p:sp>
        <p:nvSpPr>
          <p:cNvPr id="11" name="TextBox 10">
            <a:extLst>
              <a:ext uri="{FF2B5EF4-FFF2-40B4-BE49-F238E27FC236}">
                <a16:creationId xmlns:a16="http://schemas.microsoft.com/office/drawing/2014/main" id="{3FF3F0EB-BCBC-4C90-A034-5E6C1C27F5C1}"/>
              </a:ext>
            </a:extLst>
          </p:cNvPr>
          <p:cNvSpPr txBox="1"/>
          <p:nvPr/>
        </p:nvSpPr>
        <p:spPr>
          <a:xfrm>
            <a:off x="381000" y="409694"/>
            <a:ext cx="11567160" cy="646331"/>
          </a:xfrm>
          <a:prstGeom prst="rect">
            <a:avLst/>
          </a:prstGeom>
          <a:noFill/>
        </p:spPr>
        <p:txBody>
          <a:bodyPr wrap="square">
            <a:spAutoFit/>
          </a:bodyPr>
          <a:lstStyle/>
          <a:p>
            <a:r>
              <a:rPr lang="en-US" sz="3600" dirty="0">
                <a:effectLst/>
                <a:latin typeface="VAGRounded BT" panose="020F0702020204020204" pitchFamily="34" charset="0"/>
                <a:ea typeface="Times New Roman" panose="02020603050405020304" pitchFamily="18" charset="0"/>
              </a:rPr>
              <a:t>No Twelfth</a:t>
            </a:r>
            <a:r>
              <a:rPr lang="en-US" sz="3600" dirty="0">
                <a:latin typeface="VAGRounded BT" panose="020F0702020204020204" pitchFamily="34" charset="0"/>
                <a:ea typeface="Times New Roman" panose="02020603050405020304" pitchFamily="18" charset="0"/>
              </a:rPr>
              <a:t> </a:t>
            </a:r>
            <a:r>
              <a:rPr lang="en-US" sz="3600" dirty="0">
                <a:effectLst/>
                <a:latin typeface="VAGRounded BT" panose="020F0702020204020204" pitchFamily="34" charset="0"/>
                <a:ea typeface="Times New Roman" panose="02020603050405020304" pitchFamily="18" charset="0"/>
              </a:rPr>
              <a:t>Dynasty pyramids were built in Memphis</a:t>
            </a:r>
          </a:p>
        </p:txBody>
      </p:sp>
    </p:spTree>
    <p:extLst>
      <p:ext uri="{BB962C8B-B14F-4D97-AF65-F5344CB8AC3E}">
        <p14:creationId xmlns:p14="http://schemas.microsoft.com/office/powerpoint/2010/main" val="30849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531600" cy="5908040"/>
          </a:xfrm>
        </p:spPr>
        <p:txBody>
          <a:bodyPr>
            <a:normAutofit fontScale="92500" lnSpcReduction="10000"/>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latin typeface="VAGRounded BT" panose="020F0702020204020204" pitchFamily="34" charset="0"/>
                <a:ea typeface="Times New Roman" panose="02020603050405020304" pitchFamily="18" charset="0"/>
                <a:cs typeface="Calibri" panose="020F0502020204030204" pitchFamily="34" charset="0"/>
              </a:rPr>
              <a:t>C</a:t>
            </a:r>
            <a:r>
              <a:rPr lang="en-US" dirty="0">
                <a:effectLst/>
                <a:latin typeface="VAGRounded BT" panose="020F0702020204020204" pitchFamily="34" charset="0"/>
                <a:ea typeface="Times New Roman" panose="02020603050405020304" pitchFamily="18" charset="0"/>
                <a:cs typeface="Calibri" panose="020F0502020204030204" pitchFamily="34" charset="0"/>
              </a:rPr>
              <a:t>apital city of the 12</a:t>
            </a:r>
            <a:r>
              <a:rPr lang="en-US" baseline="30000" dirty="0">
                <a:effectLst/>
                <a:latin typeface="VAGRounded BT" panose="020F0702020204020204" pitchFamily="34" charset="0"/>
                <a:ea typeface="Times New Roman" panose="02020603050405020304" pitchFamily="18" charset="0"/>
                <a:cs typeface="Calibri" panose="020F0502020204030204" pitchFamily="34" charset="0"/>
              </a:rPr>
              <a:t>th</a:t>
            </a:r>
            <a:r>
              <a:rPr lang="en-US" dirty="0">
                <a:effectLst/>
                <a:latin typeface="VAGRounded BT" panose="020F0702020204020204" pitchFamily="34" charset="0"/>
                <a:ea typeface="Times New Roman" panose="02020603050405020304" pitchFamily="18" charset="0"/>
                <a:cs typeface="Calibri" panose="020F0502020204030204" pitchFamily="34" charset="0"/>
              </a:rPr>
              <a:t> and 13</a:t>
            </a:r>
            <a:r>
              <a:rPr lang="en-US" baseline="30000" dirty="0">
                <a:effectLst/>
                <a:latin typeface="VAGRounded BT" panose="020F0702020204020204" pitchFamily="34" charset="0"/>
                <a:ea typeface="Times New Roman" panose="02020603050405020304" pitchFamily="18" charset="0"/>
                <a:cs typeface="Calibri" panose="020F0502020204030204" pitchFamily="34" charset="0"/>
              </a:rPr>
              <a:t>th</a:t>
            </a:r>
            <a:r>
              <a:rPr lang="en-US" dirty="0">
                <a:effectLst/>
                <a:latin typeface="VAGRounded BT" panose="020F0702020204020204" pitchFamily="34" charset="0"/>
                <a:ea typeface="Times New Roman" panose="02020603050405020304" pitchFamily="18" charset="0"/>
                <a:cs typeface="Calibri" panose="020F0502020204030204" pitchFamily="34" charset="0"/>
              </a:rPr>
              <a:t> Dynasty</a:t>
            </a:r>
          </a:p>
          <a:p>
            <a:pPr marL="0" indent="0">
              <a:buNone/>
            </a:pPr>
            <a:endParaRPr lang="en-US" b="1" dirty="0">
              <a:solidFill>
                <a:srgbClr val="000000"/>
              </a:solidFill>
              <a:ea typeface="Times New Roman" panose="02020603050405020304" pitchFamily="18" charset="0"/>
            </a:endParaRPr>
          </a:p>
          <a:p>
            <a:pPr marL="0" indent="0">
              <a:buNone/>
            </a:pPr>
            <a:r>
              <a:rPr lang="en-US" b="1" dirty="0">
                <a:solidFill>
                  <a:srgbClr val="000000"/>
                </a:solidFill>
                <a:ea typeface="Times New Roman" panose="02020603050405020304" pitchFamily="18" charset="0"/>
              </a:rPr>
              <a:t>Kitchen: </a:t>
            </a:r>
            <a:r>
              <a:rPr lang="en-US" dirty="0">
                <a:solidFill>
                  <a:srgbClr val="000000"/>
                </a:solidFill>
                <a:ea typeface="Times New Roman" panose="02020603050405020304" pitchFamily="18" charset="0"/>
              </a:rPr>
              <a:t>“twelfth Dynasty [Lahun Papyrus] observations were made near Memphis, in the then capital-suburb of </a:t>
            </a:r>
            <a:r>
              <a:rPr lang="en-US" dirty="0" err="1">
                <a:solidFill>
                  <a:srgbClr val="000000"/>
                </a:solidFill>
                <a:ea typeface="Times New Roman" panose="02020603050405020304" pitchFamily="18" charset="0"/>
              </a:rPr>
              <a:t>Ithet-Tawy</a:t>
            </a:r>
            <a:r>
              <a:rPr lang="en-US" dirty="0">
                <a:solidFill>
                  <a:srgbClr val="000000"/>
                </a:solidFill>
                <a:ea typeface="Times New Roman" panose="02020603050405020304" pitchFamily="18" charset="0"/>
              </a:rPr>
              <a:t> [</a:t>
            </a:r>
            <a:r>
              <a:rPr lang="en-US" dirty="0" err="1">
                <a:solidFill>
                  <a:srgbClr val="000000"/>
                </a:solidFill>
                <a:ea typeface="Times New Roman" panose="02020603050405020304" pitchFamily="18" charset="0"/>
              </a:rPr>
              <a:t>Itjtawy</a:t>
            </a:r>
            <a:r>
              <a:rPr lang="en-US" dirty="0">
                <a:solidFill>
                  <a:srgbClr val="000000"/>
                </a:solidFill>
                <a:ea typeface="Times New Roman" panose="02020603050405020304" pitchFamily="18" charset="0"/>
              </a:rPr>
              <a:t>]</a:t>
            </a:r>
            <a:br>
              <a:rPr lang="en-US" sz="2000" dirty="0">
                <a:solidFill>
                  <a:srgbClr val="000000"/>
                </a:solidFill>
                <a:ea typeface="Times New Roman" panose="02020603050405020304" pitchFamily="18" charset="0"/>
              </a:rPr>
            </a:br>
            <a:r>
              <a:rPr lang="en-US" sz="2000" dirty="0">
                <a:solidFill>
                  <a:srgbClr val="000000"/>
                </a:solidFill>
                <a:ea typeface="Times New Roman" panose="02020603050405020304" pitchFamily="18" charset="0"/>
              </a:rPr>
              <a:t>(Chronology of Ancient Egypt, Kenneth A. Kitchen, World Archaeology, Vol. 23, No. 2, pp. 205, 1991 AD)</a:t>
            </a:r>
          </a:p>
          <a:p>
            <a:pPr marL="0" indent="0">
              <a:buNone/>
            </a:pPr>
            <a:endParaRPr lang="en-US" sz="2000" dirty="0">
              <a:solidFill>
                <a:srgbClr val="000000"/>
              </a:solidFill>
              <a:ea typeface="Times New Roman" panose="02020603050405020304" pitchFamily="18" charset="0"/>
            </a:endParaRPr>
          </a:p>
          <a:p>
            <a:pPr marL="0" indent="0">
              <a:buNone/>
            </a:pPr>
            <a:r>
              <a:rPr lang="en-US" b="1" dirty="0" err="1">
                <a:solidFill>
                  <a:srgbClr val="000000"/>
                </a:solidFill>
              </a:rPr>
              <a:t>Gae</a:t>
            </a:r>
            <a:r>
              <a:rPr lang="en-US" b="1" dirty="0">
                <a:solidFill>
                  <a:srgbClr val="000000"/>
                </a:solidFill>
              </a:rPr>
              <a:t> </a:t>
            </a:r>
            <a:r>
              <a:rPr lang="en-US" b="1" dirty="0" err="1">
                <a:solidFill>
                  <a:srgbClr val="000000"/>
                </a:solidFill>
              </a:rPr>
              <a:t>Callender</a:t>
            </a:r>
            <a:r>
              <a:rPr lang="en-US" b="1" dirty="0">
                <a:solidFill>
                  <a:srgbClr val="000000"/>
                </a:solidFill>
              </a:rPr>
              <a:t>: </a:t>
            </a:r>
            <a:r>
              <a:rPr lang="en-US" dirty="0">
                <a:solidFill>
                  <a:srgbClr val="000000"/>
                </a:solidFill>
              </a:rPr>
              <a:t>“One of Amenemhat's [I] most significant moves was to transfer Egypt's capital from Thebes to the new town of Amenemhat-</a:t>
            </a:r>
            <a:r>
              <a:rPr lang="en-US" dirty="0" err="1">
                <a:solidFill>
                  <a:srgbClr val="000000"/>
                </a:solidFill>
              </a:rPr>
              <a:t>itj</a:t>
            </a:r>
            <a:r>
              <a:rPr lang="en-US" dirty="0">
                <a:solidFill>
                  <a:srgbClr val="000000"/>
                </a:solidFill>
              </a:rPr>
              <a:t>-</a:t>
            </a:r>
            <a:r>
              <a:rPr lang="en-US" dirty="0" err="1">
                <a:solidFill>
                  <a:srgbClr val="000000"/>
                </a:solidFill>
              </a:rPr>
              <a:t>tawy</a:t>
            </a:r>
            <a:r>
              <a:rPr lang="en-US" dirty="0">
                <a:solidFill>
                  <a:srgbClr val="000000"/>
                </a:solidFill>
              </a:rPr>
              <a:t> ('Amenemhat the seizer of the two lands'), sometimes known simply as </a:t>
            </a:r>
            <a:r>
              <a:rPr lang="en-US" dirty="0" err="1">
                <a:solidFill>
                  <a:srgbClr val="000000"/>
                </a:solidFill>
              </a:rPr>
              <a:t>Itjtawy</a:t>
            </a:r>
            <a:r>
              <a:rPr lang="en-US" dirty="0">
                <a:solidFill>
                  <a:srgbClr val="000000"/>
                </a:solidFill>
              </a:rPr>
              <a:t>, a still-undiscovered site in the </a:t>
            </a:r>
            <a:r>
              <a:rPr lang="en-US" dirty="0" err="1">
                <a:solidFill>
                  <a:srgbClr val="000000"/>
                </a:solidFill>
              </a:rPr>
              <a:t>Faiyum</a:t>
            </a:r>
            <a:r>
              <a:rPr lang="en-US" dirty="0">
                <a:solidFill>
                  <a:srgbClr val="000000"/>
                </a:solidFill>
              </a:rPr>
              <a:t> region, probably near the Lisht necropolis.</a:t>
            </a:r>
            <a:br>
              <a:rPr lang="en-US" dirty="0">
                <a:solidFill>
                  <a:srgbClr val="000000"/>
                </a:solidFill>
              </a:rPr>
            </a:br>
            <a:r>
              <a:rPr lang="en-US" sz="2100" dirty="0">
                <a:solidFill>
                  <a:srgbClr val="000000"/>
                </a:solidFill>
              </a:rPr>
              <a:t>(Middle Kingdom Renaissance, </a:t>
            </a:r>
            <a:r>
              <a:rPr lang="en-US" sz="2100" dirty="0" err="1">
                <a:solidFill>
                  <a:srgbClr val="000000"/>
                </a:solidFill>
              </a:rPr>
              <a:t>Gae</a:t>
            </a:r>
            <a:r>
              <a:rPr lang="en-US" sz="2100" dirty="0">
                <a:solidFill>
                  <a:srgbClr val="000000"/>
                </a:solidFill>
              </a:rPr>
              <a:t> </a:t>
            </a:r>
            <a:r>
              <a:rPr lang="en-US" sz="2100" dirty="0" err="1">
                <a:solidFill>
                  <a:srgbClr val="000000"/>
                </a:solidFill>
              </a:rPr>
              <a:t>Callender</a:t>
            </a:r>
            <a:r>
              <a:rPr lang="en-US" sz="2100" dirty="0">
                <a:solidFill>
                  <a:srgbClr val="000000"/>
                </a:solidFill>
              </a:rPr>
              <a:t>, Oxford History of Ancient Egypt, editor Ian Shaw, p146, 159, 2000 AD)</a:t>
            </a:r>
          </a:p>
          <a:p>
            <a:pPr marL="0" indent="0">
              <a:buNone/>
            </a:pPr>
            <a:endParaRPr lang="en-US" dirty="0">
              <a:solidFill>
                <a:srgbClr val="000000"/>
              </a:solidFill>
              <a:effectLst/>
              <a:latin typeface="VAGRounded BT" panose="020F0702020204020204" pitchFamily="34" charset="0"/>
              <a:ea typeface="Times New Roman" panose="02020603050405020304" pitchFamily="18" charset="0"/>
            </a:endParaRPr>
          </a:p>
          <a:p>
            <a:pPr marL="0" indent="0">
              <a:buNone/>
            </a:pPr>
            <a:r>
              <a:rPr lang="en-US" dirty="0">
                <a:solidFill>
                  <a:srgbClr val="000000"/>
                </a:solidFill>
                <a:effectLst/>
                <a:latin typeface="VAGRounded BT" panose="020F0702020204020204" pitchFamily="34" charset="0"/>
                <a:ea typeface="Times New Roman" panose="02020603050405020304" pitchFamily="18" charset="0"/>
              </a:rPr>
              <a:t>Problems</a:t>
            </a:r>
          </a:p>
          <a:p>
            <a:pPr marL="457200" indent="-457200">
              <a:buFont typeface="+mj-lt"/>
              <a:buAutoNum type="arabicPeriod"/>
            </a:pPr>
            <a:r>
              <a:rPr lang="en-US" sz="3200" dirty="0">
                <a:latin typeface="Calibri" panose="020F0502020204030204" pitchFamily="34" charset="0"/>
                <a:ea typeface="Times New Roman" panose="02020603050405020304" pitchFamily="18" charset="0"/>
              </a:rPr>
              <a:t>Uncertain location, possibly 35 km from Memphis.</a:t>
            </a:r>
            <a:endParaRPr lang="en-US" sz="3200" dirty="0">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latin typeface="VAGRounded BT" panose="020F0702020204020204" pitchFamily="34" charset="0"/>
                <a:ea typeface="Times New Roman" panose="02020603050405020304" pitchFamily="18" charset="0"/>
              </a:rPr>
              <a:t>6</a:t>
            </a:r>
            <a:r>
              <a:rPr lang="en-US" sz="3000" dirty="0">
                <a:solidFill>
                  <a:srgbClr val="FFFF00"/>
                </a:solidFill>
                <a:effectLst/>
                <a:latin typeface="VAGRounded BT" panose="020F0702020204020204" pitchFamily="34" charset="0"/>
                <a:ea typeface="Times New Roman" panose="02020603050405020304" pitchFamily="18" charset="0"/>
              </a:rPr>
              <a:t>. </a:t>
            </a:r>
            <a:r>
              <a:rPr lang="en-US" sz="3000" dirty="0" err="1">
                <a:solidFill>
                  <a:srgbClr val="FFFF00"/>
                </a:solidFill>
                <a:effectLst/>
                <a:latin typeface="VAGRounded BT" panose="020F0702020204020204" pitchFamily="34" charset="0"/>
                <a:ea typeface="Times New Roman" panose="02020603050405020304" pitchFamily="18" charset="0"/>
              </a:rPr>
              <a:t>Itjtawy</a:t>
            </a:r>
            <a:r>
              <a:rPr lang="en-US" sz="3000" dirty="0">
                <a:solidFill>
                  <a:srgbClr val="FFFF00"/>
                </a:solidFill>
                <a:effectLst/>
                <a:latin typeface="VAGRounded BT" panose="020F0702020204020204" pitchFamily="34" charset="0"/>
                <a:ea typeface="Times New Roman" panose="02020603050405020304" pitchFamily="18" charset="0"/>
              </a:rPr>
              <a:t> (</a:t>
            </a:r>
            <a:r>
              <a:rPr lang="en-US" sz="3000" dirty="0" err="1">
                <a:solidFill>
                  <a:srgbClr val="FFFF00"/>
                </a:solidFill>
                <a:effectLst/>
                <a:latin typeface="VAGRounded BT" panose="020F0702020204020204" pitchFamily="34" charset="0"/>
                <a:ea typeface="Times New Roman" panose="02020603050405020304" pitchFamily="18" charset="0"/>
              </a:rPr>
              <a:t>Ithet-Tawy</a:t>
            </a:r>
            <a:r>
              <a:rPr lang="en-US" sz="3000" dirty="0">
                <a:solidFill>
                  <a:srgbClr val="FFFF00"/>
                </a:solidFill>
                <a:effectLst/>
                <a:latin typeface="VAGRounded BT" panose="020F0702020204020204" pitchFamily="34" charset="0"/>
                <a:ea typeface="Times New Roman" panose="02020603050405020304" pitchFamily="18" charset="0"/>
              </a:rPr>
              <a:t>)</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379339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endParaRPr lang="en-US" dirty="0">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latin typeface="VAGRounded BT" panose="020F0702020204020204" pitchFamily="34" charset="0"/>
                <a:ea typeface="Times New Roman" panose="02020603050405020304" pitchFamily="18" charset="0"/>
                <a:cs typeface="Calibri" panose="020F0502020204030204" pitchFamily="34" charset="0"/>
              </a:rPr>
              <a:t>Lahun was a major construction and activity </a:t>
            </a:r>
            <a:r>
              <a:rPr lang="en-US" dirty="0" err="1">
                <a:latin typeface="VAGRounded BT" panose="020F0702020204020204" pitchFamily="34" charset="0"/>
                <a:ea typeface="Times New Roman" panose="02020603050405020304" pitchFamily="18" charset="0"/>
                <a:cs typeface="Calibri" panose="020F0502020204030204" pitchFamily="34" charset="0"/>
              </a:rPr>
              <a:t>centre</a:t>
            </a:r>
            <a:r>
              <a:rPr lang="en-US" dirty="0">
                <a:latin typeface="VAGRounded BT" panose="020F0702020204020204" pitchFamily="34" charset="0"/>
                <a:ea typeface="Times New Roman" panose="02020603050405020304" pitchFamily="18" charset="0"/>
                <a:cs typeface="Calibri" panose="020F0502020204030204" pitchFamily="34" charset="0"/>
              </a:rPr>
              <a:t> in the 12</a:t>
            </a:r>
            <a:r>
              <a:rPr lang="en-US" baseline="30000" dirty="0">
                <a:latin typeface="VAGRounded BT" panose="020F0702020204020204" pitchFamily="34" charset="0"/>
                <a:ea typeface="Times New Roman" panose="02020603050405020304" pitchFamily="18" charset="0"/>
                <a:cs typeface="Calibri" panose="020F0502020204030204" pitchFamily="34" charset="0"/>
              </a:rPr>
              <a:t>th</a:t>
            </a:r>
            <a:r>
              <a:rPr lang="en-US" dirty="0">
                <a:latin typeface="VAGRounded BT" panose="020F0702020204020204" pitchFamily="34" charset="0"/>
                <a:ea typeface="Times New Roman" panose="02020603050405020304" pitchFamily="18" charset="0"/>
                <a:cs typeface="Calibri" panose="020F0502020204030204" pitchFamily="34" charset="0"/>
              </a:rPr>
              <a:t> Dynasty</a:t>
            </a:r>
          </a:p>
          <a:p>
            <a:pPr marL="514350" indent="-514350">
              <a:buFont typeface="+mj-lt"/>
              <a:buAutoNum type="arabicPeriod"/>
            </a:pPr>
            <a:r>
              <a:rPr lang="en-US" dirty="0">
                <a:ea typeface="Times New Roman" panose="02020603050405020304" pitchFamily="18" charset="0"/>
                <a:cs typeface="Calibri" panose="020F0502020204030204" pitchFamily="34" charset="0"/>
              </a:rPr>
              <a:t>The Lahun Papyrus was purchased at </a:t>
            </a:r>
            <a:r>
              <a:rPr lang="en-US" dirty="0" err="1">
                <a:ea typeface="Times New Roman" panose="02020603050405020304" pitchFamily="18" charset="0"/>
                <a:cs typeface="Calibri" panose="020F0502020204030204" pitchFamily="34" charset="0"/>
              </a:rPr>
              <a:t>el</a:t>
            </a:r>
            <a:r>
              <a:rPr lang="en-US" dirty="0">
                <a:ea typeface="Times New Roman" panose="02020603050405020304" pitchFamily="18" charset="0"/>
                <a:cs typeface="Calibri" panose="020F0502020204030204" pitchFamily="34" charset="0"/>
              </a:rPr>
              <a:t>-Lahun.</a:t>
            </a:r>
          </a:p>
          <a:p>
            <a:pPr marL="514350" indent="-514350">
              <a:buFont typeface="+mj-lt"/>
              <a:buAutoNum type="arabicPeriod"/>
            </a:pPr>
            <a:r>
              <a:rPr lang="en-US" dirty="0">
                <a:ea typeface="Times New Roman" panose="02020603050405020304" pitchFamily="18" charset="0"/>
                <a:cs typeface="Calibri" panose="020F0502020204030204" pitchFamily="34" charset="0"/>
              </a:rPr>
              <a:t>Lahun was the location of the Pyramid of Sesostris II. </a:t>
            </a:r>
          </a:p>
          <a:p>
            <a:pPr marL="514350" indent="-514350">
              <a:buFont typeface="+mj-lt"/>
              <a:buAutoNum type="arabicPeriod"/>
            </a:pPr>
            <a:r>
              <a:rPr lang="en-US" dirty="0">
                <a:cs typeface="Calibri" panose="020F0502020204030204" pitchFamily="34" charset="0"/>
              </a:rPr>
              <a:t>Amenemhat III built his second pyramid and Labyrinth at </a:t>
            </a:r>
            <a:r>
              <a:rPr lang="en-US" dirty="0" err="1">
                <a:cs typeface="Calibri" panose="020F0502020204030204" pitchFamily="34" charset="0"/>
              </a:rPr>
              <a:t>Hawara</a:t>
            </a:r>
            <a:r>
              <a:rPr lang="en-US" dirty="0">
                <a:cs typeface="Calibri" panose="020F0502020204030204" pitchFamily="34" charset="0"/>
              </a:rPr>
              <a:t>, located 8 km west of Lahun.</a:t>
            </a:r>
          </a:p>
          <a:p>
            <a:pPr marL="514350" indent="-514350">
              <a:buFont typeface="+mj-lt"/>
              <a:buAutoNum type="arabicPeriod"/>
            </a:pPr>
            <a:r>
              <a:rPr lang="en-US" dirty="0">
                <a:cs typeface="Calibri" panose="020F0502020204030204" pitchFamily="34" charset="0"/>
              </a:rPr>
              <a:t>Lahun is the end of the “Canal of Joseph” and entrance to the “Lake of Joseph”.</a:t>
            </a:r>
          </a:p>
          <a:p>
            <a:pPr marL="514350" indent="-514350">
              <a:buFont typeface="+mj-lt"/>
              <a:buAutoNum type="arabicPeriod"/>
            </a:pPr>
            <a:r>
              <a:rPr lang="en-US" dirty="0">
                <a:cs typeface="Calibri" panose="020F0502020204030204" pitchFamily="34" charset="0"/>
              </a:rPr>
              <a:t>In the 12</a:t>
            </a:r>
            <a:r>
              <a:rPr lang="en-US" baseline="30000" dirty="0">
                <a:cs typeface="Calibri" panose="020F0502020204030204" pitchFamily="34" charset="0"/>
              </a:rPr>
              <a:t>th</a:t>
            </a:r>
            <a:r>
              <a:rPr lang="en-US" dirty="0">
                <a:cs typeface="Calibri" panose="020F0502020204030204" pitchFamily="34" charset="0"/>
              </a:rPr>
              <a:t> Dynasty Lahun could be argued as a logical observation point for the rising of Sirius, superior to Memphis.</a:t>
            </a: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7. </a:t>
            </a:r>
            <a:r>
              <a:rPr lang="en-US" sz="3000" dirty="0">
                <a:solidFill>
                  <a:srgbClr val="FFFF00"/>
                </a:solidFill>
                <a:latin typeface="VAGRounded BT" panose="020F0702020204020204" pitchFamily="34" charset="0"/>
                <a:ea typeface="Times New Roman" panose="02020603050405020304" pitchFamily="18" charset="0"/>
              </a:rPr>
              <a:t>Lahun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81151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fontScale="92500"/>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endParaRPr lang="en-US" dirty="0">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latin typeface="VAGRounded BT" panose="020F0702020204020204" pitchFamily="34" charset="0"/>
                <a:cs typeface="Calibri" panose="020F0502020204030204" pitchFamily="34" charset="0"/>
              </a:rPr>
              <a:t>Kitchen favored Thebes as the 18</a:t>
            </a:r>
            <a:r>
              <a:rPr lang="en-US" baseline="30000" dirty="0">
                <a:latin typeface="VAGRounded BT" panose="020F0702020204020204" pitchFamily="34" charset="0"/>
                <a:cs typeface="Calibri" panose="020F0502020204030204" pitchFamily="34" charset="0"/>
              </a:rPr>
              <a:t>th</a:t>
            </a:r>
            <a:r>
              <a:rPr lang="en-US" dirty="0">
                <a:latin typeface="VAGRounded BT" panose="020F0702020204020204" pitchFamily="34" charset="0"/>
                <a:cs typeface="Calibri" panose="020F0502020204030204" pitchFamily="34" charset="0"/>
              </a:rPr>
              <a:t> Dynasty observation point of the rising of Sirius.</a:t>
            </a:r>
          </a:p>
          <a:p>
            <a:pPr marL="514350" indent="-514350">
              <a:buFont typeface="+mj-lt"/>
              <a:buAutoNum type="arabicPeriod"/>
            </a:pPr>
            <a:r>
              <a:rPr lang="en-US" dirty="0">
                <a:cs typeface="Calibri" panose="020F0502020204030204" pitchFamily="34" charset="0"/>
              </a:rPr>
              <a:t>Thebes was the capital city in the 18</a:t>
            </a:r>
            <a:r>
              <a:rPr lang="en-US" baseline="30000" dirty="0">
                <a:cs typeface="Calibri" panose="020F0502020204030204" pitchFamily="34" charset="0"/>
              </a:rPr>
              <a:t>th</a:t>
            </a:r>
            <a:r>
              <a:rPr lang="en-US" dirty="0">
                <a:cs typeface="Calibri" panose="020F0502020204030204" pitchFamily="34" charset="0"/>
              </a:rPr>
              <a:t> Dynasty.</a:t>
            </a:r>
          </a:p>
          <a:p>
            <a:pPr marL="514350" indent="-514350">
              <a:buFont typeface="+mj-lt"/>
              <a:buAutoNum type="arabicPeriod"/>
            </a:pPr>
            <a:r>
              <a:rPr lang="en-US" dirty="0">
                <a:cs typeface="Calibri" panose="020F0502020204030204" pitchFamily="34" charset="0"/>
              </a:rPr>
              <a:t>The 18</a:t>
            </a:r>
            <a:r>
              <a:rPr lang="en-US" baseline="30000" dirty="0">
                <a:cs typeface="Calibri" panose="020F0502020204030204" pitchFamily="34" charset="0"/>
              </a:rPr>
              <a:t>th</a:t>
            </a:r>
            <a:r>
              <a:rPr lang="en-US" dirty="0">
                <a:cs typeface="Calibri" panose="020F0502020204030204" pitchFamily="34" charset="0"/>
              </a:rPr>
              <a:t> Dynasty Ebers Papyrus was purchased at Thebes</a:t>
            </a:r>
          </a:p>
          <a:p>
            <a:pPr marL="514350" indent="-514350">
              <a:buFont typeface="+mj-lt"/>
              <a:buAutoNum type="arabicPeriod"/>
            </a:pPr>
            <a:endParaRPr lang="en-US" sz="1500" dirty="0">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solidFill>
                  <a:srgbClr val="000000"/>
                </a:solidFill>
                <a:effectLst/>
                <a:latin typeface="VAGRounded BT" panose="020F0702020204020204" pitchFamily="34" charset="0"/>
                <a:ea typeface="Times New Roman" panose="02020603050405020304" pitchFamily="18" charset="0"/>
              </a:rPr>
              <a:t>Problems</a:t>
            </a:r>
          </a:p>
          <a:p>
            <a:pPr marL="457200" indent="-457200">
              <a:buFont typeface="+mj-lt"/>
              <a:buAutoNum type="arabicPeriod"/>
            </a:pPr>
            <a:r>
              <a:rPr lang="en-US" dirty="0">
                <a:cs typeface="Calibri" panose="020F0502020204030204" pitchFamily="34" charset="0"/>
              </a:rPr>
              <a:t>Kitchen proposed both Thebes and Memphis as viewing locations.</a:t>
            </a:r>
          </a:p>
          <a:p>
            <a:pPr marL="457200" indent="-457200">
              <a:buFont typeface="+mj-lt"/>
              <a:buAutoNum type="arabicPeriod"/>
            </a:pPr>
            <a:r>
              <a:rPr lang="en-US" dirty="0">
                <a:cs typeface="Calibri" panose="020F0502020204030204" pitchFamily="34" charset="0"/>
              </a:rPr>
              <a:t>Thebes is 500 km south of Memphis.</a:t>
            </a:r>
          </a:p>
          <a:p>
            <a:pPr marL="457200" indent="-457200">
              <a:buFont typeface="+mj-lt"/>
              <a:buAutoNum type="arabicPeriod"/>
            </a:pPr>
            <a:r>
              <a:rPr lang="en-US" dirty="0">
                <a:cs typeface="Calibri" panose="020F0502020204030204" pitchFamily="34" charset="0"/>
              </a:rPr>
              <a:t>We know from the infant Moses narrative that the Pharaohs of the 18</a:t>
            </a:r>
            <a:r>
              <a:rPr lang="en-US" baseline="30000" dirty="0">
                <a:cs typeface="Calibri" panose="020F0502020204030204" pitchFamily="34" charset="0"/>
              </a:rPr>
              <a:t>th</a:t>
            </a:r>
            <a:r>
              <a:rPr lang="en-US" dirty="0">
                <a:cs typeface="Calibri" panose="020F0502020204030204" pitchFamily="34" charset="0"/>
              </a:rPr>
              <a:t> Dynasty also resided at Avaris, Tel </a:t>
            </a:r>
            <a:r>
              <a:rPr lang="en-US" dirty="0" err="1">
                <a:cs typeface="Calibri" panose="020F0502020204030204" pitchFamily="34" charset="0"/>
              </a:rPr>
              <a:t>el</a:t>
            </a:r>
            <a:r>
              <a:rPr lang="en-US" dirty="0">
                <a:cs typeface="Calibri" panose="020F0502020204030204" pitchFamily="34" charset="0"/>
              </a:rPr>
              <a:t>-Dab’a. This explains how Pharaoh’s daughter discovered baby Moses in the Nile a short distance from the palace in Goshen.</a:t>
            </a:r>
          </a:p>
          <a:p>
            <a:pPr marL="457200" indent="-457200">
              <a:buFont typeface="+mj-lt"/>
              <a:buAutoNum type="arabicPeriod"/>
            </a:pPr>
            <a:endParaRPr lang="en-US" sz="3200" dirty="0">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latin typeface="VAGRounded BT" panose="020F0702020204020204" pitchFamily="34" charset="0"/>
                <a:ea typeface="Times New Roman" panose="02020603050405020304" pitchFamily="18" charset="0"/>
              </a:rPr>
              <a:t>8</a:t>
            </a:r>
            <a:r>
              <a:rPr lang="en-US" sz="3000" dirty="0">
                <a:solidFill>
                  <a:srgbClr val="FFFF00"/>
                </a:solidFill>
                <a:effectLst/>
                <a:latin typeface="VAGRounded BT" panose="020F0702020204020204" pitchFamily="34" charset="0"/>
                <a:ea typeface="Times New Roman" panose="02020603050405020304" pitchFamily="18" charset="0"/>
              </a:rPr>
              <a:t>. Thebes</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5083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latin typeface="VAGRounded BT" panose="020F0702020204020204" pitchFamily="34" charset="0"/>
                <a:cs typeface="Calibri" panose="020F0502020204030204" pitchFamily="34" charset="0"/>
              </a:rPr>
              <a:t>9A. Egyptian mythology focused on Elephantine</a:t>
            </a:r>
          </a:p>
          <a:p>
            <a:pPr marL="0" indent="0">
              <a:buNone/>
            </a:pPr>
            <a:r>
              <a:rPr lang="en-US" sz="3200" dirty="0">
                <a:effectLst/>
                <a:latin typeface="Calibri" panose="020F0502020204030204" pitchFamily="34" charset="0"/>
                <a:ea typeface="Times New Roman" panose="02020603050405020304" pitchFamily="18" charset="0"/>
              </a:rPr>
              <a:t>The heliacal rising of Sirius was connected through Egyptian mythology to the beginning of the annual Nile floods in July. </a:t>
            </a:r>
            <a:r>
              <a:rPr lang="en-US" sz="3200" dirty="0">
                <a:latin typeface="Calibri" panose="020F0502020204030204" pitchFamily="34" charset="0"/>
                <a:ea typeface="Times New Roman" panose="02020603050405020304" pitchFamily="18" charset="0"/>
              </a:rPr>
              <a:t>T</a:t>
            </a:r>
            <a:r>
              <a:rPr lang="en-US" sz="3200" dirty="0">
                <a:effectLst/>
                <a:latin typeface="Calibri" panose="020F0502020204030204" pitchFamily="34" charset="0"/>
                <a:ea typeface="Times New Roman" panose="02020603050405020304" pitchFamily="18" charset="0"/>
              </a:rPr>
              <a:t>he annual rising of Sirius might be recorded at the same place the annual Nile flooding first entered the land of </a:t>
            </a:r>
            <a:r>
              <a:rPr lang="en-US" sz="3200" dirty="0">
                <a:latin typeface="Calibri" panose="020F0502020204030204" pitchFamily="34" charset="0"/>
                <a:ea typeface="Times New Roman" panose="02020603050405020304" pitchFamily="18" charset="0"/>
              </a:rPr>
              <a:t>Egypt at Elephantine (1</a:t>
            </a:r>
            <a:r>
              <a:rPr lang="en-US" sz="3200" baseline="30000" dirty="0">
                <a:latin typeface="Calibri" panose="020F0502020204030204" pitchFamily="34" charset="0"/>
                <a:ea typeface="Times New Roman" panose="02020603050405020304" pitchFamily="18" charset="0"/>
              </a:rPr>
              <a:t>st</a:t>
            </a:r>
            <a:r>
              <a:rPr lang="en-US" sz="3200" dirty="0">
                <a:latin typeface="Calibri" panose="020F0502020204030204" pitchFamily="34" charset="0"/>
                <a:ea typeface="Times New Roman" panose="02020603050405020304" pitchFamily="18" charset="0"/>
              </a:rPr>
              <a:t> cataract) or Semna (2</a:t>
            </a:r>
            <a:r>
              <a:rPr lang="en-US" sz="3200" baseline="30000" dirty="0">
                <a:latin typeface="Calibri" panose="020F0502020204030204" pitchFamily="34" charset="0"/>
                <a:ea typeface="Times New Roman" panose="02020603050405020304" pitchFamily="18" charset="0"/>
              </a:rPr>
              <a:t>nd</a:t>
            </a:r>
            <a:r>
              <a:rPr lang="en-US" sz="3200" dirty="0">
                <a:latin typeface="Calibri" panose="020F0502020204030204" pitchFamily="34" charset="0"/>
                <a:ea typeface="Times New Roman" panose="02020603050405020304" pitchFamily="18" charset="0"/>
              </a:rPr>
              <a:t> cataract), rather than weeks later downstream at Thebes or Memphis.</a:t>
            </a:r>
            <a:endParaRPr lang="en-US" sz="3200" dirty="0">
              <a:effectLst/>
              <a:latin typeface="Calibri" panose="020F0502020204030204" pitchFamily="34" charset="0"/>
              <a:ea typeface="Times New Roman" panose="02020603050405020304" pitchFamily="18" charset="0"/>
            </a:endParaRPr>
          </a:p>
          <a:p>
            <a:pPr marL="457200" indent="-457200">
              <a:buFont typeface="+mj-lt"/>
              <a:buAutoNum type="arabicPeriod"/>
            </a:pPr>
            <a:endParaRPr lang="en-US" sz="3200" dirty="0">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4127096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latin typeface="VAGRounded BT" panose="020F0702020204020204" pitchFamily="34" charset="0"/>
                <a:cs typeface="Calibri" panose="020F0502020204030204" pitchFamily="34" charset="0"/>
              </a:rPr>
              <a:t>9B. The founder of the 12</a:t>
            </a:r>
            <a:r>
              <a:rPr lang="en-US" baseline="30000" dirty="0">
                <a:latin typeface="VAGRounded BT" panose="020F0702020204020204" pitchFamily="34" charset="0"/>
                <a:cs typeface="Calibri" panose="020F0502020204030204" pitchFamily="34" charset="0"/>
              </a:rPr>
              <a:t>th</a:t>
            </a:r>
            <a:r>
              <a:rPr lang="en-US" dirty="0">
                <a:latin typeface="VAGRounded BT" panose="020F0702020204020204" pitchFamily="34" charset="0"/>
                <a:cs typeface="Calibri" panose="020F0502020204030204" pitchFamily="34" charset="0"/>
              </a:rPr>
              <a:t> Dynasty was from Nubia:</a:t>
            </a:r>
          </a:p>
          <a:p>
            <a:pPr marL="0" indent="0">
              <a:buNone/>
            </a:pPr>
            <a:r>
              <a:rPr lang="en-US" sz="3200" dirty="0">
                <a:effectLst/>
                <a:latin typeface="Calibri" panose="020F0502020204030204" pitchFamily="34" charset="0"/>
                <a:ea typeface="Times New Roman" panose="02020603050405020304" pitchFamily="18" charset="0"/>
              </a:rPr>
              <a:t>The geographic roots of the 12</a:t>
            </a:r>
            <a:r>
              <a:rPr lang="en-US" sz="3200" baseline="30000" dirty="0">
                <a:effectLst/>
                <a:latin typeface="Calibri" panose="020F0502020204030204" pitchFamily="34" charset="0"/>
                <a:ea typeface="Times New Roman" panose="02020603050405020304" pitchFamily="18" charset="0"/>
              </a:rPr>
              <a:t>th</a:t>
            </a:r>
            <a:r>
              <a:rPr lang="en-US" sz="3200" dirty="0">
                <a:effectLst/>
                <a:latin typeface="Calibri" panose="020F0502020204030204" pitchFamily="34" charset="0"/>
                <a:ea typeface="Times New Roman" panose="02020603050405020304" pitchFamily="18" charset="0"/>
              </a:rPr>
              <a:t> Dynasty were from Elephantine. Amenemhet I who founded the 12</a:t>
            </a:r>
            <a:r>
              <a:rPr lang="en-US" sz="3200" baseline="30000" dirty="0">
                <a:effectLst/>
                <a:latin typeface="Calibri" panose="020F0502020204030204" pitchFamily="34" charset="0"/>
                <a:ea typeface="Times New Roman" panose="02020603050405020304" pitchFamily="18" charset="0"/>
              </a:rPr>
              <a:t>th</a:t>
            </a:r>
            <a:r>
              <a:rPr lang="en-US" sz="3200" dirty="0">
                <a:effectLst/>
                <a:latin typeface="Calibri" panose="020F0502020204030204" pitchFamily="34" charset="0"/>
                <a:ea typeface="Times New Roman" panose="02020603050405020304" pitchFamily="18" charset="0"/>
              </a:rPr>
              <a:t> Dynasty, was a half-breed Egyptian who usurped the throne, </a:t>
            </a:r>
            <a:r>
              <a:rPr lang="en-US" sz="3200" dirty="0" err="1">
                <a:effectLst/>
                <a:latin typeface="Calibri" panose="020F0502020204030204" pitchFamily="34" charset="0"/>
                <a:ea typeface="Times New Roman" panose="02020603050405020304" pitchFamily="18" charset="0"/>
              </a:rPr>
              <a:t>fullfilling</a:t>
            </a:r>
            <a:r>
              <a:rPr lang="en-US" sz="3200" dirty="0">
                <a:effectLst/>
                <a:latin typeface="Calibri" panose="020F0502020204030204" pitchFamily="34" charset="0"/>
                <a:ea typeface="Times New Roman" panose="02020603050405020304" pitchFamily="18" charset="0"/>
              </a:rPr>
              <a:t> the 4</a:t>
            </a:r>
            <a:r>
              <a:rPr lang="en-US" sz="3200" baseline="30000" dirty="0">
                <a:effectLst/>
                <a:latin typeface="Calibri" panose="020F0502020204030204" pitchFamily="34" charset="0"/>
                <a:ea typeface="Times New Roman" panose="02020603050405020304" pitchFamily="18" charset="0"/>
              </a:rPr>
              <a:t>th</a:t>
            </a:r>
            <a:r>
              <a:rPr lang="en-US" sz="3200" dirty="0">
                <a:effectLst/>
                <a:latin typeface="Calibri" panose="020F0502020204030204" pitchFamily="34" charset="0"/>
                <a:ea typeface="Times New Roman" panose="02020603050405020304" pitchFamily="18" charset="0"/>
              </a:rPr>
              <a:t> Dynasty pseudepigrapha </a:t>
            </a:r>
            <a:r>
              <a:rPr lang="en-US" sz="3200" b="1" dirty="0">
                <a:effectLst/>
                <a:latin typeface="Calibri" panose="020F0502020204030204" pitchFamily="34" charset="0"/>
                <a:ea typeface="Times New Roman" panose="02020603050405020304" pitchFamily="18" charset="0"/>
              </a:rPr>
              <a:t>Famine Prophecy of </a:t>
            </a:r>
            <a:r>
              <a:rPr lang="en-US" sz="3200" b="1" dirty="0" err="1">
                <a:effectLst/>
                <a:latin typeface="Calibri" panose="020F0502020204030204" pitchFamily="34" charset="0"/>
                <a:ea typeface="Times New Roman" panose="02020603050405020304" pitchFamily="18" charset="0"/>
              </a:rPr>
              <a:t>Neferty</a:t>
            </a:r>
            <a:r>
              <a:rPr lang="en-US" sz="3200" b="1" dirty="0">
                <a:effectLst/>
                <a:latin typeface="Calibri" panose="020F0502020204030204" pitchFamily="34" charset="0"/>
                <a:ea typeface="Times New Roman" panose="02020603050405020304" pitchFamily="18" charset="0"/>
              </a:rPr>
              <a:t> </a:t>
            </a:r>
            <a:r>
              <a:rPr lang="en-US" sz="3200" dirty="0"/>
              <a:t>naming Amenemhet I:</a:t>
            </a:r>
          </a:p>
          <a:p>
            <a:pPr marL="0" indent="0">
              <a:buNone/>
            </a:pPr>
            <a:r>
              <a:rPr lang="en-US" dirty="0">
                <a:latin typeface="Calibri" panose="020F0502020204030204" pitchFamily="34" charset="0"/>
                <a:ea typeface="Times New Roman" panose="02020603050405020304" pitchFamily="18" charset="0"/>
              </a:rPr>
              <a:t>“</a:t>
            </a:r>
            <a:r>
              <a:rPr lang="en-US" dirty="0">
                <a:solidFill>
                  <a:srgbClr val="FF0000"/>
                </a:solidFill>
                <a:effectLst/>
                <a:latin typeface="Calibri" panose="020F0502020204030204" pitchFamily="34" charset="0"/>
                <a:ea typeface="Calibri" panose="020F0502020204030204" pitchFamily="34" charset="0"/>
              </a:rPr>
              <a:t>Then a king will come from the south, </a:t>
            </a:r>
            <a:r>
              <a:rPr lang="en-US" dirty="0" err="1">
                <a:solidFill>
                  <a:srgbClr val="FF0000"/>
                </a:solidFill>
                <a:effectLst/>
                <a:latin typeface="Calibri" panose="020F0502020204030204" pitchFamily="34" charset="0"/>
                <a:ea typeface="Calibri" panose="020F0502020204030204" pitchFamily="34" charset="0"/>
              </a:rPr>
              <a:t>Imeny</a:t>
            </a:r>
            <a:r>
              <a:rPr lang="en-US" dirty="0">
                <a:solidFill>
                  <a:srgbClr val="FF0000"/>
                </a:solidFill>
                <a:effectLst/>
                <a:latin typeface="Calibri" panose="020F0502020204030204" pitchFamily="34" charset="0"/>
                <a:ea typeface="Calibri" panose="020F0502020204030204" pitchFamily="34" charset="0"/>
              </a:rPr>
              <a:t> (Amenemhet I), the justified, is his name, A son is he of a woman of the land of Nubia, A child is he of Upper Egypt</a:t>
            </a:r>
            <a:r>
              <a:rPr lang="en-US" dirty="0">
                <a:effectLst/>
                <a:latin typeface="Calibri" panose="020F0502020204030204" pitchFamily="34" charset="0"/>
                <a:ea typeface="Calibri" panose="020F0502020204030204" pitchFamily="34" charset="0"/>
              </a:rPr>
              <a:t>.”</a:t>
            </a:r>
            <a:endParaRPr lang="en-US" dirty="0">
              <a:latin typeface="Calibri" panose="020F0502020204030204" pitchFamily="34" charset="0"/>
              <a:ea typeface="Times New Roman" panose="02020603050405020304" pitchFamily="18" charset="0"/>
            </a:endParaRPr>
          </a:p>
          <a:p>
            <a:pPr marL="0" indent="0">
              <a:buNone/>
            </a:pPr>
            <a:r>
              <a:rPr lang="en-US" sz="3200" dirty="0">
                <a:latin typeface="Calibri" panose="020F0502020204030204" pitchFamily="34" charset="0"/>
                <a:ea typeface="Times New Roman" panose="02020603050405020304" pitchFamily="18" charset="0"/>
              </a:rPr>
              <a:t>The 18</a:t>
            </a:r>
            <a:r>
              <a:rPr lang="en-US" sz="3200" baseline="30000" dirty="0">
                <a:latin typeface="Calibri" panose="020F0502020204030204" pitchFamily="34" charset="0"/>
                <a:ea typeface="Times New Roman" panose="02020603050405020304" pitchFamily="18" charset="0"/>
              </a:rPr>
              <a:t>th</a:t>
            </a:r>
            <a:r>
              <a:rPr lang="en-US" sz="3200" dirty="0">
                <a:latin typeface="Calibri" panose="020F0502020204030204" pitchFamily="34" charset="0"/>
                <a:ea typeface="Times New Roman" panose="02020603050405020304" pitchFamily="18" charset="0"/>
              </a:rPr>
              <a:t> Dynasty Pharaohs </a:t>
            </a:r>
            <a:r>
              <a:rPr lang="en-US" sz="3200" dirty="0">
                <a:effectLst/>
                <a:latin typeface="Calibri" panose="020F0502020204030204" pitchFamily="34" charset="0"/>
                <a:ea typeface="Times New Roman" panose="02020603050405020304" pitchFamily="18" charset="0"/>
              </a:rPr>
              <a:t>would choose to observe the rising of Sirius at Elephantine or Semna because it was their heritage, and they were familiar with the topography.</a:t>
            </a: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36699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06492-77C5-4541-B4C8-6060CDE5F00D}"/>
              </a:ext>
            </a:extLst>
          </p:cNvPr>
          <p:cNvSpPr/>
          <p:nvPr/>
        </p:nvSpPr>
        <p:spPr>
          <a:xfrm>
            <a:off x="116840" y="4317510"/>
            <a:ext cx="11912600" cy="4978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fontScale="92500" lnSpcReduction="10000"/>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latin typeface="VAGRounded BT" panose="020F0702020204020204" pitchFamily="34" charset="0"/>
                <a:cs typeface="Calibri" panose="020F0502020204030204" pitchFamily="34" charset="0"/>
              </a:rPr>
              <a:t>9C. In the 8</a:t>
            </a:r>
            <a:r>
              <a:rPr lang="en-US" baseline="30000" dirty="0">
                <a:latin typeface="VAGRounded BT" panose="020F0702020204020204" pitchFamily="34" charset="0"/>
                <a:cs typeface="Calibri" panose="020F0502020204030204" pitchFamily="34" charset="0"/>
              </a:rPr>
              <a:t>th</a:t>
            </a:r>
            <a:r>
              <a:rPr lang="en-US" dirty="0">
                <a:latin typeface="VAGRounded BT" panose="020F0702020204020204" pitchFamily="34" charset="0"/>
                <a:cs typeface="Calibri" panose="020F0502020204030204" pitchFamily="34" charset="0"/>
              </a:rPr>
              <a:t> year of Sesostris III he </a:t>
            </a:r>
            <a:r>
              <a:rPr lang="en-US" dirty="0" err="1">
                <a:latin typeface="VAGRounded BT" panose="020F0702020204020204" pitchFamily="34" charset="0"/>
                <a:cs typeface="Calibri" panose="020F0502020204030204" pitchFamily="34" charset="0"/>
              </a:rPr>
              <a:t>redredged</a:t>
            </a:r>
            <a:r>
              <a:rPr lang="en-US" dirty="0">
                <a:latin typeface="VAGRounded BT" panose="020F0702020204020204" pitchFamily="34" charset="0"/>
                <a:cs typeface="Calibri" panose="020F0502020204030204" pitchFamily="34" charset="0"/>
              </a:rPr>
              <a:t> the 1</a:t>
            </a:r>
            <a:r>
              <a:rPr lang="en-US" baseline="30000" dirty="0">
                <a:latin typeface="VAGRounded BT" panose="020F0702020204020204" pitchFamily="34" charset="0"/>
                <a:cs typeface="Calibri" panose="020F0502020204030204" pitchFamily="34" charset="0"/>
              </a:rPr>
              <a:t>st</a:t>
            </a:r>
            <a:r>
              <a:rPr lang="en-US" dirty="0">
                <a:latin typeface="VAGRounded BT" panose="020F0702020204020204" pitchFamily="34" charset="0"/>
                <a:cs typeface="Calibri" panose="020F0502020204030204" pitchFamily="34" charset="0"/>
              </a:rPr>
              <a:t> cataract canal and </a:t>
            </a:r>
            <a:r>
              <a:rPr lang="en-US" dirty="0">
                <a:solidFill>
                  <a:srgbClr val="FF0000"/>
                </a:solidFill>
                <a:latin typeface="VAGRounded BT" panose="020F0702020204020204" pitchFamily="34" charset="0"/>
                <a:cs typeface="Calibri" panose="020F0502020204030204" pitchFamily="34" charset="0"/>
              </a:rPr>
              <a:t>conducted his 1</a:t>
            </a:r>
            <a:r>
              <a:rPr lang="en-US" baseline="30000" dirty="0">
                <a:solidFill>
                  <a:srgbClr val="FF0000"/>
                </a:solidFill>
                <a:latin typeface="VAGRounded BT" panose="020F0702020204020204" pitchFamily="34" charset="0"/>
                <a:cs typeface="Calibri" panose="020F0502020204030204" pitchFamily="34" charset="0"/>
              </a:rPr>
              <a:t>st</a:t>
            </a:r>
            <a:r>
              <a:rPr lang="en-US" dirty="0">
                <a:solidFill>
                  <a:srgbClr val="FF0000"/>
                </a:solidFill>
                <a:latin typeface="VAGRounded BT" panose="020F0702020204020204" pitchFamily="34" charset="0"/>
                <a:cs typeface="Calibri" panose="020F0502020204030204" pitchFamily="34" charset="0"/>
              </a:rPr>
              <a:t> military campaign </a:t>
            </a:r>
            <a:r>
              <a:rPr lang="en-US" dirty="0">
                <a:latin typeface="VAGRounded BT" panose="020F0702020204020204" pitchFamily="34" charset="0"/>
                <a:cs typeface="Calibri" panose="020F0502020204030204" pitchFamily="34" charset="0"/>
              </a:rPr>
              <a:t>to Nubia as witnessed in the inscription on rock of the island of </a:t>
            </a:r>
            <a:r>
              <a:rPr lang="en-US" dirty="0" err="1">
                <a:latin typeface="VAGRounded BT" panose="020F0702020204020204" pitchFamily="34" charset="0"/>
                <a:cs typeface="Calibri" panose="020F0502020204030204" pitchFamily="34" charset="0"/>
              </a:rPr>
              <a:t>Sehel</a:t>
            </a:r>
            <a:r>
              <a:rPr lang="en-US" dirty="0">
                <a:latin typeface="VAGRounded BT" panose="020F0702020204020204" pitchFamily="34" charset="0"/>
                <a:cs typeface="Calibri" panose="020F0502020204030204" pitchFamily="34" charset="0"/>
              </a:rPr>
              <a:t> at Elephantine.</a:t>
            </a:r>
          </a:p>
          <a:p>
            <a:pPr marL="0" indent="0">
              <a:buNone/>
            </a:pPr>
            <a:r>
              <a:rPr lang="en-US" sz="3200" dirty="0">
                <a:latin typeface="Calibri" panose="020F0502020204030204" pitchFamily="34" charset="0"/>
                <a:ea typeface="Times New Roman" panose="02020603050405020304" pitchFamily="18" charset="0"/>
              </a:rPr>
              <a:t>In his 7</a:t>
            </a:r>
            <a:r>
              <a:rPr lang="en-US" sz="3200" baseline="30000" dirty="0">
                <a:latin typeface="Calibri" panose="020F0502020204030204" pitchFamily="34" charset="0"/>
                <a:ea typeface="Times New Roman" panose="02020603050405020304" pitchFamily="18" charset="0"/>
              </a:rPr>
              <a:t>th</a:t>
            </a:r>
            <a:r>
              <a:rPr lang="en-US" sz="3200" dirty="0">
                <a:latin typeface="Calibri" panose="020F0502020204030204" pitchFamily="34" charset="0"/>
                <a:ea typeface="Times New Roman" panose="02020603050405020304" pitchFamily="18" charset="0"/>
              </a:rPr>
              <a:t> year Sesostris </a:t>
            </a:r>
            <a:r>
              <a:rPr lang="en-US" sz="3200" dirty="0">
                <a:effectLst/>
                <a:latin typeface="Calibri" panose="020F0502020204030204" pitchFamily="34" charset="0"/>
                <a:ea typeface="Times New Roman" panose="02020603050405020304" pitchFamily="18" charset="0"/>
              </a:rPr>
              <a:t>III recorded the rising of Sirius. One year later in his 8</a:t>
            </a:r>
            <a:r>
              <a:rPr lang="en-US" sz="3200" baseline="30000" dirty="0">
                <a:effectLst/>
                <a:latin typeface="Calibri" panose="020F0502020204030204" pitchFamily="34" charset="0"/>
                <a:ea typeface="Times New Roman" panose="02020603050405020304" pitchFamily="18" charset="0"/>
              </a:rPr>
              <a:t>th</a:t>
            </a:r>
            <a:r>
              <a:rPr lang="en-US" sz="3200" dirty="0">
                <a:effectLst/>
                <a:latin typeface="Calibri" panose="020F0502020204030204" pitchFamily="34" charset="0"/>
                <a:ea typeface="Times New Roman" panose="02020603050405020304" pitchFamily="18" charset="0"/>
              </a:rPr>
              <a:t> year, </a:t>
            </a:r>
            <a:r>
              <a:rPr lang="en-US" sz="3200" dirty="0">
                <a:latin typeface="Calibri" panose="020F0502020204030204" pitchFamily="34" charset="0"/>
                <a:ea typeface="Times New Roman" panose="02020603050405020304" pitchFamily="18" charset="0"/>
              </a:rPr>
              <a:t>he </a:t>
            </a:r>
            <a:r>
              <a:rPr lang="en-US" sz="3200" dirty="0" err="1">
                <a:latin typeface="Calibri" panose="020F0502020204030204" pitchFamily="34" charset="0"/>
                <a:ea typeface="Times New Roman" panose="02020603050405020304" pitchFamily="18" charset="0"/>
              </a:rPr>
              <a:t>re</a:t>
            </a:r>
            <a:r>
              <a:rPr lang="en-US" sz="3200" dirty="0" err="1">
                <a:effectLst/>
                <a:latin typeface="Calibri" panose="020F0502020204030204" pitchFamily="34" charset="0"/>
                <a:ea typeface="Times New Roman" panose="02020603050405020304" pitchFamily="18" charset="0"/>
              </a:rPr>
              <a:t>dredged</a:t>
            </a:r>
            <a:r>
              <a:rPr lang="en-US" sz="3200" dirty="0">
                <a:effectLst/>
                <a:latin typeface="Calibri" panose="020F0502020204030204" pitchFamily="34" charset="0"/>
                <a:ea typeface="Times New Roman" panose="02020603050405020304" pitchFamily="18" charset="0"/>
              </a:rPr>
              <a:t> the canal at the first cataract. This massive infrastructure project of Sesostris III showed he was very active at Elephantine at the same time the rising of Sirius was observed in the Lahun Papyrus.</a:t>
            </a:r>
          </a:p>
          <a:p>
            <a:pPr marL="0" indent="0" algn="ctr">
              <a:buNone/>
            </a:pPr>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Sesostris III </a:t>
            </a:r>
            <a:r>
              <a:rPr lang="en-US" dirty="0">
                <a:solidFill>
                  <a:schemeClr val="bg1"/>
                </a:solidFill>
                <a:latin typeface="Calibri" panose="020F0502020204030204" pitchFamily="34" charset="0"/>
                <a:ea typeface="Times New Roman" panose="02020603050405020304" pitchFamily="18" charset="0"/>
                <a:cs typeface="Calibri" panose="020F0502020204030204" pitchFamily="34" charset="0"/>
              </a:rPr>
              <a:t>rock inscription </a:t>
            </a:r>
            <a:r>
              <a:rPr lang="en-US"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Sehel</a:t>
            </a:r>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the first cataract</a:t>
            </a:r>
            <a:endParaRPr lang="en-US"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His majesty commanded to make the canal anew [dredge original canal], the name of this canal being: “Beautiful-Are-the-Ways-of-</a:t>
            </a:r>
            <a:r>
              <a:rPr lang="en-US"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Khekure</a:t>
            </a: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-[Living]-Forever,”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his majesty proceeded up-river to </a:t>
            </a: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overthrow Kush, the wretched. Length of this canal, 150 cubits; width, 20; depth, 15</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Ancient Records of Egypt: 1</a:t>
            </a:r>
            <a:r>
              <a:rPr lang="en-US" sz="19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
            </a: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17</a:t>
            </a:r>
            <a:r>
              <a:rPr lang="en-US" sz="19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Dynasties, James Henry Breasted, 1.642, p290, 1906 AD.)</a:t>
            </a:r>
            <a:endParaRPr lang="en-US" sz="1900" dirty="0">
              <a:solidFill>
                <a:srgbClr val="000000"/>
              </a:solidFill>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4287641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pic>
        <p:nvPicPr>
          <p:cNvPr id="9" name="Picture 8">
            <a:hlinkClick r:id="rId3"/>
            <a:extLst>
              <a:ext uri="{FF2B5EF4-FFF2-40B4-BE49-F238E27FC236}">
                <a16:creationId xmlns:a16="http://schemas.microsoft.com/office/drawing/2014/main" id="{06C18513-214F-4521-8D7C-6FAA16BB738E}"/>
              </a:ext>
            </a:extLst>
          </p:cNvPr>
          <p:cNvPicPr>
            <a:picLocks noChangeAspect="1"/>
          </p:cNvPicPr>
          <p:nvPr/>
        </p:nvPicPr>
        <p:blipFill rotWithShape="1">
          <a:blip r:embed="rId4"/>
          <a:srcRect t="34765" b="34680"/>
          <a:stretch/>
        </p:blipFill>
        <p:spPr>
          <a:xfrm>
            <a:off x="2534920" y="1336534"/>
            <a:ext cx="6848157" cy="5303025"/>
          </a:xfrm>
          <a:prstGeom prst="rect">
            <a:avLst/>
          </a:prstGeom>
        </p:spPr>
      </p:pic>
      <p:sp>
        <p:nvSpPr>
          <p:cNvPr id="10" name="TextBox 9">
            <a:extLst>
              <a:ext uri="{FF2B5EF4-FFF2-40B4-BE49-F238E27FC236}">
                <a16:creationId xmlns:a16="http://schemas.microsoft.com/office/drawing/2014/main" id="{808BC9A2-0F4B-4F6E-91DF-55CD3CCE398E}"/>
              </a:ext>
            </a:extLst>
          </p:cNvPr>
          <p:cNvSpPr txBox="1"/>
          <p:nvPr/>
        </p:nvSpPr>
        <p:spPr>
          <a:xfrm>
            <a:off x="538480" y="1612559"/>
            <a:ext cx="1996440" cy="1569660"/>
          </a:xfrm>
          <a:prstGeom prst="rect">
            <a:avLst/>
          </a:prstGeom>
          <a:noFill/>
        </p:spPr>
        <p:txBody>
          <a:bodyPr wrap="square">
            <a:spAutoFit/>
          </a:bodyPr>
          <a:lstStyle/>
          <a:p>
            <a:r>
              <a:rPr lang="en-US" sz="3200" dirty="0">
                <a:latin typeface="VAGRounded BT" panose="020F0702020204020204" pitchFamily="34" charset="0"/>
                <a:cs typeface="Calibri" panose="020F0502020204030204" pitchFamily="34" charset="0"/>
              </a:rPr>
              <a:t>Island </a:t>
            </a:r>
          </a:p>
          <a:p>
            <a:r>
              <a:rPr lang="en-US" sz="3200" dirty="0">
                <a:latin typeface="VAGRounded BT" panose="020F0702020204020204" pitchFamily="34" charset="0"/>
                <a:cs typeface="Calibri" panose="020F0502020204030204" pitchFamily="34" charset="0"/>
              </a:rPr>
              <a:t>of </a:t>
            </a:r>
            <a:r>
              <a:rPr lang="en-US" sz="3200" dirty="0" err="1">
                <a:latin typeface="VAGRounded BT" panose="020F0702020204020204" pitchFamily="34" charset="0"/>
                <a:cs typeface="Calibri" panose="020F0502020204030204" pitchFamily="34" charset="0"/>
              </a:rPr>
              <a:t>Sehel</a:t>
            </a:r>
            <a:endParaRPr lang="en-US" sz="3200" dirty="0">
              <a:latin typeface="VAGRounded BT" panose="020F0702020204020204" pitchFamily="34" charset="0"/>
              <a:cs typeface="Calibri" panose="020F0502020204030204" pitchFamily="34" charset="0"/>
            </a:endParaRPr>
          </a:p>
          <a:p>
            <a:r>
              <a:rPr lang="en-US" sz="3200" dirty="0">
                <a:latin typeface="VAGRounded BT" panose="020F0702020204020204" pitchFamily="34" charset="0"/>
                <a:cs typeface="Calibri" panose="020F0502020204030204" pitchFamily="34" charset="0"/>
              </a:rPr>
              <a:t>at Aswan</a:t>
            </a:r>
            <a:endParaRPr lang="en-US" sz="3200" dirty="0"/>
          </a:p>
        </p:txBody>
      </p:sp>
      <p:sp>
        <p:nvSpPr>
          <p:cNvPr id="11" name="Arrow: Right 10">
            <a:extLst>
              <a:ext uri="{FF2B5EF4-FFF2-40B4-BE49-F238E27FC236}">
                <a16:creationId xmlns:a16="http://schemas.microsoft.com/office/drawing/2014/main" id="{D6C1C48C-1886-4ABB-9990-DF9FADE1AA82}"/>
              </a:ext>
            </a:extLst>
          </p:cNvPr>
          <p:cNvSpPr/>
          <p:nvPr/>
        </p:nvSpPr>
        <p:spPr>
          <a:xfrm>
            <a:off x="1945640" y="1767840"/>
            <a:ext cx="3210560" cy="2235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010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181023" y="6537959"/>
            <a:ext cx="11973560" cy="736211"/>
          </a:xfrm>
        </p:spPr>
        <p:txBody>
          <a:bodyPr>
            <a:normAutofit/>
          </a:bodyPr>
          <a:lstStyle/>
          <a:p>
            <a:pPr marL="0" indent="0">
              <a:buNone/>
            </a:pPr>
            <a:r>
              <a:rPr lang="en-US" sz="1600" dirty="0">
                <a:effectLst/>
                <a:latin typeface="Calibri" panose="020F0502020204030204" pitchFamily="34" charset="0"/>
                <a:ea typeface="Calibri" panose="020F0502020204030204" pitchFamily="34" charset="0"/>
              </a:rPr>
              <a:t>Climate and the History of Egypt: The Middle Kingdom, Barbara Bell, American Journal of Archaeology, vol 79, no. 3, p230, 1975 AD</a:t>
            </a:r>
            <a:endParaRPr lang="en-US" sz="2400" dirty="0">
              <a:latin typeface="VAGRounded BT" panose="020F0702020204020204" pitchFamily="34" charset="0"/>
              <a:cs typeface="Calibri" panose="020F0502020204030204" pitchFamily="34" charset="0"/>
            </a:endParaRPr>
          </a:p>
        </p:txBody>
      </p:sp>
      <p:pic>
        <p:nvPicPr>
          <p:cNvPr id="4" name="Picture 3" descr="Table, schematic&#10;&#10;Description automatically generated">
            <a:extLst>
              <a:ext uri="{FF2B5EF4-FFF2-40B4-BE49-F238E27FC236}">
                <a16:creationId xmlns:a16="http://schemas.microsoft.com/office/drawing/2014/main" id="{F645CA04-E558-4455-8C67-996B45E1E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43856"/>
          </a:xfrm>
          <a:prstGeom prst="rect">
            <a:avLst/>
          </a:prstGeom>
        </p:spPr>
      </p:pic>
    </p:spTree>
    <p:extLst>
      <p:ext uri="{BB962C8B-B14F-4D97-AF65-F5344CB8AC3E}">
        <p14:creationId xmlns:p14="http://schemas.microsoft.com/office/powerpoint/2010/main" val="1880280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fontScale="92500" lnSpcReduction="10000"/>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latin typeface="VAGRounded BT" panose="020F0702020204020204" pitchFamily="34" charset="0"/>
                <a:cs typeface="Calibri" panose="020F0502020204030204" pitchFamily="34" charset="0"/>
              </a:rPr>
              <a:t>9D. Nilometer highwater Level (HWL) marks on rocks at cataracts:</a:t>
            </a:r>
          </a:p>
          <a:p>
            <a:pPr marL="0" indent="0">
              <a:buNone/>
            </a:pPr>
            <a:r>
              <a:rPr lang="en-US" dirty="0">
                <a:solidFill>
                  <a:srgbClr val="000000"/>
                </a:solidFill>
                <a:effectLst/>
                <a:latin typeface="Calibri" panose="020F0502020204030204" pitchFamily="34" charset="0"/>
                <a:ea typeface="Times New Roman" panose="02020603050405020304" pitchFamily="18" charset="0"/>
              </a:rPr>
              <a:t>Three years after recording the rising of Sirius in the 7</a:t>
            </a:r>
            <a:r>
              <a:rPr lang="en-US" baseline="30000" dirty="0">
                <a:solidFill>
                  <a:srgbClr val="000000"/>
                </a:solidFill>
                <a:effectLst/>
                <a:latin typeface="Calibri" panose="020F0502020204030204" pitchFamily="34" charset="0"/>
                <a:ea typeface="Times New Roman" panose="02020603050405020304" pitchFamily="18" charset="0"/>
              </a:rPr>
              <a:t>th</a:t>
            </a:r>
            <a:r>
              <a:rPr lang="en-US" dirty="0">
                <a:solidFill>
                  <a:srgbClr val="000000"/>
                </a:solidFill>
                <a:effectLst/>
                <a:latin typeface="Calibri" panose="020F0502020204030204" pitchFamily="34" charset="0"/>
                <a:ea typeface="Times New Roman" panose="02020603050405020304" pitchFamily="18" charset="0"/>
              </a:rPr>
              <a:t> year, Sesostris III recorded a Nilometer Highwater Level (HWL) at the Dal Cataract in his 10</a:t>
            </a:r>
            <a:r>
              <a:rPr lang="en-US" baseline="30000" dirty="0">
                <a:solidFill>
                  <a:srgbClr val="000000"/>
                </a:solidFill>
                <a:effectLst/>
                <a:latin typeface="Calibri" panose="020F0502020204030204" pitchFamily="34" charset="0"/>
                <a:ea typeface="Times New Roman" panose="02020603050405020304" pitchFamily="18" charset="0"/>
              </a:rPr>
              <a:t>th</a:t>
            </a:r>
            <a:r>
              <a:rPr lang="en-US" dirty="0">
                <a:solidFill>
                  <a:srgbClr val="000000"/>
                </a:solidFill>
                <a:effectLst/>
                <a:latin typeface="Calibri" panose="020F0502020204030204" pitchFamily="34" charset="0"/>
                <a:ea typeface="Times New Roman" panose="02020603050405020304" pitchFamily="18" charset="0"/>
              </a:rPr>
              <a:t> year. A total of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 Nilometer High Water Levels (HWL) were recorded near the 2</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cataract over a period of 80 years,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with the earliest recorded in the</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10</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year of Sesostris III into 13</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a:t>
            </a:r>
          </a:p>
          <a:p>
            <a:pPr marL="0" indent="0">
              <a:buNone/>
            </a:pPr>
            <a:r>
              <a:rPr lang="en-US" dirty="0">
                <a:solidFill>
                  <a:srgbClr val="000000"/>
                </a:solidFill>
                <a:effectLst/>
                <a:latin typeface="VAGRounded BT" panose="020F0702020204020204" pitchFamily="34" charset="0"/>
                <a:ea typeface="Times New Roman" panose="02020603050405020304" pitchFamily="18" charset="0"/>
                <a:cs typeface="Calibri" panose="020F0502020204030204" pitchFamily="34" charset="0"/>
              </a:rPr>
              <a:t>Barbara Bell note</a:t>
            </a:r>
            <a:r>
              <a:rPr lang="en-US"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d:</a:t>
            </a:r>
            <a:endParaRPr lang="en-US" dirty="0">
              <a:solidFill>
                <a:srgbClr val="000000"/>
              </a:solidFill>
              <a:effectLst/>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solidFill>
                  <a:srgbClr val="000000"/>
                </a:solidFill>
                <a:effectLst/>
                <a:latin typeface="Calibri" panose="020F0502020204030204" pitchFamily="34" charset="0"/>
                <a:ea typeface="Times New Roman" panose="02020603050405020304" pitchFamily="18" charset="0"/>
              </a:rPr>
              <a:t>“</a:t>
            </a:r>
            <a:r>
              <a:rPr lang="en-US" dirty="0">
                <a:solidFill>
                  <a:srgbClr val="000000"/>
                </a:solidFill>
                <a:latin typeface="Calibri" panose="020F0502020204030204" pitchFamily="34" charset="0"/>
                <a:ea typeface="Times New Roman" panose="02020603050405020304" pitchFamily="18" charset="0"/>
              </a:rPr>
              <a:t>T</a:t>
            </a:r>
            <a:r>
              <a:rPr lang="en-US" dirty="0">
                <a:solidFill>
                  <a:srgbClr val="000000"/>
                </a:solidFill>
                <a:effectLst/>
                <a:latin typeface="Calibri" panose="020F0502020204030204" pitchFamily="34" charset="0"/>
                <a:ea typeface="Times New Roman" panose="02020603050405020304" pitchFamily="18" charset="0"/>
              </a:rPr>
              <a:t>here is little evidence on the Nile levels in the reign of Senwosret III.  But the </a:t>
            </a:r>
            <a:r>
              <a:rPr lang="en-US" dirty="0">
                <a:solidFill>
                  <a:srgbClr val="FF0000"/>
                </a:solidFill>
                <a:effectLst/>
                <a:latin typeface="Calibri" panose="020F0502020204030204" pitchFamily="34" charset="0"/>
                <a:ea typeface="Times New Roman" panose="02020603050405020304" pitchFamily="18" charset="0"/>
              </a:rPr>
              <a:t>recent discovery, at the Dal Cataract, of an inscription commemorating a water level on 24 Jan. 1869, year 10 of Senwosret III, close to the modern HWL</a:t>
            </a:r>
            <a:r>
              <a:rPr lang="en-US" dirty="0">
                <a:solidFill>
                  <a:srgbClr val="000000"/>
                </a:solidFill>
                <a:effectLst/>
                <a:latin typeface="Calibri" panose="020F0502020204030204" pitchFamily="34" charset="0"/>
                <a:ea typeface="Times New Roman" panose="02020603050405020304" pitchFamily="18" charset="0"/>
              </a:rPr>
              <a:t>, makes it reasonable to think the Nile may have been more erratic in the reign of this king than under his predecessors. </a:t>
            </a:r>
            <a:r>
              <a:rPr lang="en-US" dirty="0">
                <a:solidFill>
                  <a:srgbClr val="FF0000"/>
                </a:solidFill>
                <a:effectLst/>
                <a:latin typeface="Calibri" panose="020F0502020204030204" pitchFamily="34" charset="0"/>
                <a:ea typeface="Times New Roman" panose="02020603050405020304" pitchFamily="18" charset="0"/>
              </a:rPr>
              <a:t>When the river remains high, as in that year, long after its normal time, the fields will not be ready for planting in the normal (November) season and the crops may not have time to mature before the next flood</a:t>
            </a:r>
            <a:r>
              <a:rPr lang="en-US" dirty="0">
                <a:solidFill>
                  <a:srgbClr val="000000"/>
                </a:solidFill>
                <a:effectLst/>
                <a:latin typeface="Calibri" panose="020F0502020204030204" pitchFamily="34" charset="0"/>
                <a:ea typeface="Times New Roman" panose="02020603050405020304" pitchFamily="18" charset="0"/>
              </a:rPr>
              <a:t>.” </a:t>
            </a:r>
            <a:r>
              <a:rPr lang="en-US" sz="1700" dirty="0">
                <a:solidFill>
                  <a:srgbClr val="000000"/>
                </a:solidFill>
                <a:effectLst/>
                <a:latin typeface="Calibri" panose="020F0502020204030204" pitchFamily="34" charset="0"/>
                <a:ea typeface="Times New Roman" panose="02020603050405020304" pitchFamily="18" charset="0"/>
              </a:rPr>
              <a:t>(Climate and the History of Egypt: The Middle Kingdom, Barbara Bell, American Journal of Archaeology, vol 79, no. 3, p258, 1975 AD)</a:t>
            </a:r>
            <a:endParaRPr lang="en-US" sz="1700" dirty="0">
              <a:solidFill>
                <a:srgbClr val="00B050"/>
              </a:solidFill>
              <a:effectLst/>
              <a:latin typeface="Calibri" panose="020F0502020204030204" pitchFamily="34" charset="0"/>
              <a:ea typeface="Times New Roman" panose="02020603050405020304" pitchFamily="18" charset="0"/>
            </a:endParaRPr>
          </a:p>
          <a:p>
            <a:pPr marL="0" indent="0">
              <a:buNone/>
            </a:pPr>
            <a:r>
              <a:rPr lang="en-US" dirty="0">
                <a:solidFill>
                  <a:srgbClr val="00B050"/>
                </a:solidFill>
                <a:effectLst/>
                <a:latin typeface="Calibri" panose="020F0502020204030204" pitchFamily="34" charset="0"/>
                <a:ea typeface="Times New Roman" panose="02020603050405020304" pitchFamily="18" charset="0"/>
              </a:rPr>
              <a:t>[10</a:t>
            </a:r>
            <a:r>
              <a:rPr lang="en-US" baseline="30000" dirty="0">
                <a:solidFill>
                  <a:srgbClr val="00B050"/>
                </a:solidFill>
                <a:effectLst/>
                <a:latin typeface="Calibri" panose="020F0502020204030204" pitchFamily="34" charset="0"/>
                <a:ea typeface="Times New Roman" panose="02020603050405020304" pitchFamily="18" charset="0"/>
              </a:rPr>
              <a:t>th</a:t>
            </a:r>
            <a:r>
              <a:rPr lang="en-US" dirty="0">
                <a:solidFill>
                  <a:srgbClr val="00B050"/>
                </a:solidFill>
                <a:effectLst/>
                <a:latin typeface="Calibri" panose="020F0502020204030204" pitchFamily="34" charset="0"/>
                <a:ea typeface="Times New Roman" panose="02020603050405020304" pitchFamily="18" charset="0"/>
              </a:rPr>
              <a:t> year in 1869 BC was 3 years after the last of 7 years of famine in HC; 1827 BC in LC]</a:t>
            </a: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101830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18621DE-88DC-4F9B-9FBC-CB372050E5CE}"/>
              </a:ext>
            </a:extLst>
          </p:cNvPr>
          <p:cNvPicPr>
            <a:picLocks noChangeAspect="1"/>
          </p:cNvPicPr>
          <p:nvPr/>
        </p:nvPicPr>
        <p:blipFill>
          <a:blip r:embed="rId2"/>
          <a:stretch>
            <a:fillRect/>
          </a:stretch>
        </p:blipFill>
        <p:spPr>
          <a:xfrm>
            <a:off x="7248824" y="944267"/>
            <a:ext cx="5098952" cy="5913733"/>
          </a:xfrm>
          <a:prstGeom prst="rect">
            <a:avLst/>
          </a:prstGeom>
        </p:spPr>
      </p:pic>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85536" y="19978"/>
            <a:ext cx="10917115" cy="6646636"/>
          </a:xfrm>
        </p:spPr>
        <p:txBody>
          <a:bodyPr>
            <a:normAutofit fontScale="90000"/>
          </a:bodyPr>
          <a:lstStyle/>
          <a:p>
            <a:pPr marL="0" marR="0">
              <a:spcBef>
                <a:spcPts val="0"/>
              </a:spcBef>
              <a:spcAft>
                <a:spcPts val="0"/>
              </a:spcAft>
            </a:pPr>
            <a:r>
              <a:rPr lang="en-US" sz="3600" b="1" dirty="0">
                <a:effectLst/>
                <a:latin typeface="VAGRounded BT" panose="020F0702020204020204" pitchFamily="34" charset="0"/>
                <a:ea typeface="Calibri" panose="020F0502020204030204" pitchFamily="34" charset="0"/>
              </a:rPr>
              <a:t>High vs. Low Egyptian Chronology, the Rising of Sirius in the Lahun and Ebers Papyri, and the exodus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Steven Rudd</a:t>
            </a:r>
            <a:br>
              <a:rPr lang="en-US" sz="3600" dirty="0">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Dallas 2021</a:t>
            </a:r>
            <a:br>
              <a:rPr lang="en-US" sz="3600" dirty="0">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ETS/NEAS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solidFill>
                  <a:srgbClr val="FF0000"/>
                </a:solidFill>
                <a:effectLst/>
                <a:latin typeface="Calibri" panose="020F0502020204030204" pitchFamily="34" charset="0"/>
                <a:ea typeface="Calibri" panose="020F0502020204030204" pitchFamily="34" charset="0"/>
              </a:rPr>
              <a:t>PowerPoint: www.bible.ca/NEAS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u="sng" dirty="0">
                <a:solidFill>
                  <a:schemeClr val="accent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Canada@bible.ca</a:t>
            </a:r>
            <a:br>
              <a:rPr lang="en-US" sz="3600" u="sng" dirty="0">
                <a:solidFill>
                  <a:schemeClr val="accent1"/>
                </a:solidFill>
                <a:latin typeface="Calibri" panose="020F0502020204030204" pitchFamily="34" charset="0"/>
                <a:ea typeface="Calibri" panose="020F0502020204030204" pitchFamily="34" charset="0"/>
              </a:rPr>
            </a:br>
            <a:r>
              <a:rPr lang="en-US" sz="3600" u="sng" dirty="0">
                <a:solidFill>
                  <a:schemeClr val="accent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www.bible.ca/exodus</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6" name="TextBox 5">
            <a:extLst>
              <a:ext uri="{FF2B5EF4-FFF2-40B4-BE49-F238E27FC236}">
                <a16:creationId xmlns:a16="http://schemas.microsoft.com/office/drawing/2014/main" id="{6EDC2DF5-0689-470B-B0ED-B4BCB99892EC}"/>
              </a:ext>
            </a:extLst>
          </p:cNvPr>
          <p:cNvSpPr txBox="1"/>
          <p:nvPr/>
        </p:nvSpPr>
        <p:spPr>
          <a:xfrm>
            <a:off x="4064294" y="2412336"/>
            <a:ext cx="3952655" cy="1754326"/>
          </a:xfrm>
          <a:prstGeom prst="rect">
            <a:avLst/>
          </a:prstGeom>
          <a:noFill/>
        </p:spPr>
        <p:txBody>
          <a:bodyPr wrap="square">
            <a:spAutoFit/>
          </a:bodyPr>
          <a:lstStyle/>
          <a:p>
            <a:pPr algn="r"/>
            <a:r>
              <a:rPr lang="en-US" sz="3600" b="1" dirty="0">
                <a:latin typeface="VAGRounded BT" panose="020F0702020204020204" pitchFamily="34" charset="0"/>
                <a:ea typeface="Calibri" panose="020F0502020204030204" pitchFamily="34" charset="0"/>
              </a:rPr>
              <a:t>4 buying options</a:t>
            </a:r>
          </a:p>
          <a:p>
            <a:pPr algn="r"/>
            <a:r>
              <a:rPr lang="en-US" b="1" dirty="0">
                <a:latin typeface="Calibri" panose="020F0502020204030204" pitchFamily="34" charset="0"/>
                <a:ea typeface="Calibri" panose="020F0502020204030204" pitchFamily="34" charset="0"/>
              </a:rPr>
              <a:t>Paperback </a:t>
            </a:r>
            <a:r>
              <a:rPr lang="en-US" b="1" dirty="0" err="1">
                <a:latin typeface="Calibri" panose="020F0502020204030204" pitchFamily="34" charset="0"/>
                <a:ea typeface="Calibri" panose="020F0502020204030204" pitchFamily="34" charset="0"/>
              </a:rPr>
              <a:t>colour</a:t>
            </a:r>
            <a:r>
              <a:rPr lang="en-US" b="1" dirty="0">
                <a:latin typeface="Calibri" panose="020F0502020204030204" pitchFamily="34" charset="0"/>
                <a:ea typeface="Calibri" panose="020F0502020204030204" pitchFamily="34" charset="0"/>
              </a:rPr>
              <a:t>: 590 pages: $195 USD</a:t>
            </a:r>
          </a:p>
          <a:p>
            <a:pPr algn="r"/>
            <a:r>
              <a:rPr lang="en-US" b="1" dirty="0">
                <a:effectLst/>
                <a:latin typeface="Calibri" panose="020F0502020204030204" pitchFamily="34" charset="0"/>
                <a:ea typeface="Calibri" panose="020F0502020204030204" pitchFamily="34" charset="0"/>
              </a:rPr>
              <a:t>Paperback B&amp;W, 590 pages:  $80 USD</a:t>
            </a:r>
          </a:p>
          <a:p>
            <a:pPr algn="r"/>
            <a:r>
              <a:rPr lang="en-US" b="1" dirty="0">
                <a:latin typeface="Calibri" panose="020F0502020204030204" pitchFamily="34" charset="0"/>
              </a:rPr>
              <a:t>Digital 590 pages: $10 USD</a:t>
            </a:r>
          </a:p>
          <a:p>
            <a:pPr algn="r"/>
            <a:r>
              <a:rPr lang="en-US" b="1" dirty="0">
                <a:latin typeface="Calibri" panose="020F0502020204030204" pitchFamily="34" charset="0"/>
              </a:rPr>
              <a:t>Online: Free</a:t>
            </a:r>
            <a:endParaRPr lang="en-US" dirty="0"/>
          </a:p>
        </p:txBody>
      </p:sp>
    </p:spTree>
    <p:extLst>
      <p:ext uri="{BB962C8B-B14F-4D97-AF65-F5344CB8AC3E}">
        <p14:creationId xmlns:p14="http://schemas.microsoft.com/office/powerpoint/2010/main" val="2443580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4E2B0BD-8393-4F89-98F0-A15867D7C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428"/>
          </a:xfrm>
          <a:prstGeom prst="rect">
            <a:avLst/>
          </a:prstGeom>
        </p:spPr>
      </p:pic>
    </p:spTree>
    <p:extLst>
      <p:ext uri="{BB962C8B-B14F-4D97-AF65-F5344CB8AC3E}">
        <p14:creationId xmlns:p14="http://schemas.microsoft.com/office/powerpoint/2010/main" val="406200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D62B4EC-DC14-4A08-A252-1454865C045B}"/>
              </a:ext>
            </a:extLst>
          </p:cNvPr>
          <p:cNvPicPr>
            <a:picLocks noChangeAspect="1"/>
          </p:cNvPicPr>
          <p:nvPr/>
        </p:nvPicPr>
        <p:blipFill>
          <a:blip r:embed="rId3"/>
          <a:stretch>
            <a:fillRect/>
          </a:stretch>
        </p:blipFill>
        <p:spPr>
          <a:xfrm>
            <a:off x="20835" y="0"/>
            <a:ext cx="5311702" cy="6867953"/>
          </a:xfrm>
          <a:prstGeom prst="rect">
            <a:avLst/>
          </a:prstGeom>
        </p:spPr>
      </p:pic>
      <p:pic>
        <p:nvPicPr>
          <p:cNvPr id="5" name="Picture 4" descr="Table, schematic&#10;&#10;Description automatically generated">
            <a:extLst>
              <a:ext uri="{FF2B5EF4-FFF2-40B4-BE49-F238E27FC236}">
                <a16:creationId xmlns:a16="http://schemas.microsoft.com/office/drawing/2014/main" id="{1DF12B72-F906-430D-B875-77B16ED9B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206" y="3294736"/>
            <a:ext cx="6638794" cy="3563264"/>
          </a:xfrm>
          <a:prstGeom prst="rect">
            <a:avLst/>
          </a:prstGeom>
        </p:spPr>
      </p:pic>
      <p:sp>
        <p:nvSpPr>
          <p:cNvPr id="6" name="TextBox 5">
            <a:extLst>
              <a:ext uri="{FF2B5EF4-FFF2-40B4-BE49-F238E27FC236}">
                <a16:creationId xmlns:a16="http://schemas.microsoft.com/office/drawing/2014/main" id="{1C19198D-12B1-4F62-BCC0-24FC329240D6}"/>
              </a:ext>
            </a:extLst>
          </p:cNvPr>
          <p:cNvSpPr txBox="1"/>
          <p:nvPr/>
        </p:nvSpPr>
        <p:spPr>
          <a:xfrm>
            <a:off x="5509480" y="215384"/>
            <a:ext cx="6095266" cy="2923877"/>
          </a:xfrm>
          <a:prstGeom prst="rect">
            <a:avLst/>
          </a:prstGeom>
          <a:noFill/>
        </p:spPr>
        <p:txBody>
          <a:bodyPr wrap="square">
            <a:spAutoFit/>
          </a:bodyPr>
          <a:lstStyle/>
          <a:p>
            <a:r>
              <a:rPr lang="en-US" sz="2000" dirty="0">
                <a:latin typeface="VAGRounded BT" panose="020F0702020204020204" pitchFamily="34" charset="0"/>
              </a:rPr>
              <a:t>Canal and Lake of Joseph lessened damage from ultra high Nile floods recorded by Barbara Bell:</a:t>
            </a:r>
          </a:p>
          <a:p>
            <a:endParaRPr lang="en-US" sz="1800" dirty="0">
              <a:latin typeface="VAGRounded BT" panose="020F0702020204020204" pitchFamily="34" charset="0"/>
            </a:endParaRPr>
          </a:p>
          <a:p>
            <a:r>
              <a:rPr lang="en-US" sz="1800" dirty="0">
                <a:latin typeface="VAGRounded BT" panose="020F0702020204020204" pitchFamily="34" charset="0"/>
              </a:rPr>
              <a:t>Joseph may have started the “Canal of Joseph” and the “Lake of Joseph” during the 7 years of famine, but he could not have finished it in time for the ultra </a:t>
            </a:r>
            <a:r>
              <a:rPr lang="en-US" dirty="0">
                <a:latin typeface="VAGRounded BT" panose="020F0702020204020204" pitchFamily="34" charset="0"/>
              </a:rPr>
              <a:t>high flood in 10</a:t>
            </a:r>
            <a:r>
              <a:rPr lang="en-US" baseline="30000" dirty="0">
                <a:latin typeface="VAGRounded BT" panose="020F0702020204020204" pitchFamily="34" charset="0"/>
              </a:rPr>
              <a:t>th</a:t>
            </a:r>
            <a:r>
              <a:rPr lang="en-US" dirty="0">
                <a:latin typeface="VAGRounded BT" panose="020F0702020204020204" pitchFamily="34" charset="0"/>
              </a:rPr>
              <a:t> year of </a:t>
            </a:r>
            <a:r>
              <a:rPr lang="en-US" sz="1800" dirty="0">
                <a:latin typeface="VAGRounded BT" panose="020F0702020204020204" pitchFamily="34" charset="0"/>
              </a:rPr>
              <a:t>Sesostris III, which was only 3 years after the 7 years of famine ended. It is also unlikely that Sesostris III would need to attack Nubia the year after the Nubians came to Egypt for food.</a:t>
            </a:r>
          </a:p>
        </p:txBody>
      </p:sp>
    </p:spTree>
    <p:extLst>
      <p:ext uri="{BB962C8B-B14F-4D97-AF65-F5344CB8AC3E}">
        <p14:creationId xmlns:p14="http://schemas.microsoft.com/office/powerpoint/2010/main" val="1517806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The “Special Projects coordinators” of the 12</a:t>
            </a:r>
            <a:r>
              <a:rPr lang="en-US" baseline="30000"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th</a:t>
            </a:r>
            <a:r>
              <a:rPr lang="en-US"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 and 13</a:t>
            </a:r>
            <a:r>
              <a:rPr lang="en-US" baseline="30000"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th</a:t>
            </a:r>
            <a:r>
              <a:rPr lang="en-US"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 Dynasty:</a:t>
            </a:r>
            <a:endParaRPr lang="en-US" dirty="0">
              <a:solidFill>
                <a:srgbClr val="000000"/>
              </a:solidFill>
              <a:effectLst/>
              <a:latin typeface="VAGRounded BT" panose="020F0702020204020204" pitchFamily="34" charset="0"/>
              <a:ea typeface="Times New Roman" panose="02020603050405020304" pitchFamily="18" charset="0"/>
              <a:cs typeface="Calibri" panose="020F0502020204030204" pitchFamily="34" charset="0"/>
            </a:endParaRPr>
          </a:p>
          <a:p>
            <a:pPr marL="0" indent="0">
              <a:buNone/>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suggested that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12</a:t>
            </a:r>
            <a:r>
              <a:rPr lang="en-US" baseline="30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13</a:t>
            </a:r>
            <a:r>
              <a:rPr lang="en-US" baseline="30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Dynasty Pharaohs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would assign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and commission a “</a:t>
            </a:r>
            <a:r>
              <a:rPr lang="en-US" dirty="0">
                <a:solidFill>
                  <a:srgbClr val="FF0000"/>
                </a:solidFill>
                <a:latin typeface="VAGRounded BT" panose="020F0702020204020204" pitchFamily="34" charset="0"/>
                <a:ea typeface="Times New Roman" panose="02020603050405020304" pitchFamily="18" charset="0"/>
                <a:cs typeface="Calibri" panose="020F0502020204030204" pitchFamily="34" charset="0"/>
              </a:rPr>
              <a:t>special projects coordinator</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the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yearly job of first observing the rising of Sirius and second, the recording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of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Nile high water levels (Nilometers/HWL). These royal officials would record the rising of Sirius at Elephantine when the flooding began in July, then walk from the 1</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cataract to the 2</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cataract and record the highwater Nile flood level at Semna on the rocks. The annual Nilometers demonstrate the interest the 12</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Dynasty Pharaohs had in measuring the peak Nile flood levels near Elephantine every year. This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evidence suggests it would be natural to also record the annual rising of the Dog Star at the border of Egypt at Elephantine.</a:t>
            </a:r>
            <a:endParaRPr lang="en-US" sz="1800" dirty="0">
              <a:solidFill>
                <a:srgbClr val="000000"/>
              </a:solidFill>
              <a:effectLst/>
              <a:latin typeface="Calibri" panose="020F0502020204030204" pitchFamily="34" charset="0"/>
              <a:ea typeface="Times New Roman" panose="02020603050405020304" pitchFamily="18" charset="0"/>
            </a:endParaRPr>
          </a:p>
          <a:p>
            <a:pPr marL="0" indent="0">
              <a:buNone/>
            </a:pPr>
            <a:endParaRPr lang="en-US" sz="1900" dirty="0">
              <a:solidFill>
                <a:srgbClr val="000000"/>
              </a:solidFill>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2464063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pic>
        <p:nvPicPr>
          <p:cNvPr id="9" name="Picture 8">
            <a:hlinkClick r:id="rId3"/>
            <a:extLst>
              <a:ext uri="{FF2B5EF4-FFF2-40B4-BE49-F238E27FC236}">
                <a16:creationId xmlns:a16="http://schemas.microsoft.com/office/drawing/2014/main" id="{06C18513-214F-4521-8D7C-6FAA16BB738E}"/>
              </a:ext>
            </a:extLst>
          </p:cNvPr>
          <p:cNvPicPr>
            <a:picLocks noChangeAspect="1"/>
          </p:cNvPicPr>
          <p:nvPr/>
        </p:nvPicPr>
        <p:blipFill rotWithShape="1">
          <a:blip r:embed="rId4"/>
          <a:srcRect t="34765" b="34680"/>
          <a:stretch/>
        </p:blipFill>
        <p:spPr>
          <a:xfrm>
            <a:off x="10160" y="1321294"/>
            <a:ext cx="7287688" cy="5643386"/>
          </a:xfrm>
          <a:prstGeom prst="rect">
            <a:avLst/>
          </a:prstGeom>
        </p:spPr>
      </p:pic>
      <p:sp>
        <p:nvSpPr>
          <p:cNvPr id="10" name="TextBox 9">
            <a:extLst>
              <a:ext uri="{FF2B5EF4-FFF2-40B4-BE49-F238E27FC236}">
                <a16:creationId xmlns:a16="http://schemas.microsoft.com/office/drawing/2014/main" id="{808BC9A2-0F4B-4F6E-91DF-55CD3CCE398E}"/>
              </a:ext>
            </a:extLst>
          </p:cNvPr>
          <p:cNvSpPr txBox="1"/>
          <p:nvPr/>
        </p:nvSpPr>
        <p:spPr>
          <a:xfrm>
            <a:off x="330200" y="1647874"/>
            <a:ext cx="1244600" cy="646331"/>
          </a:xfrm>
          <a:prstGeom prst="rect">
            <a:avLst/>
          </a:prstGeom>
          <a:noFill/>
        </p:spPr>
        <p:txBody>
          <a:bodyPr wrap="square">
            <a:spAutoFit/>
          </a:bodyPr>
          <a:lstStyle/>
          <a:p>
            <a:r>
              <a:rPr lang="en-US" dirty="0">
                <a:latin typeface="VAGRounded BT" panose="020F0702020204020204" pitchFamily="34" charset="0"/>
                <a:cs typeface="Calibri" panose="020F0502020204030204" pitchFamily="34" charset="0"/>
              </a:rPr>
              <a:t>Island </a:t>
            </a:r>
          </a:p>
          <a:p>
            <a:r>
              <a:rPr lang="en-US" dirty="0">
                <a:latin typeface="VAGRounded BT" panose="020F0702020204020204" pitchFamily="34" charset="0"/>
                <a:cs typeface="Calibri" panose="020F0502020204030204" pitchFamily="34" charset="0"/>
              </a:rPr>
              <a:t>of </a:t>
            </a:r>
            <a:r>
              <a:rPr lang="en-US" dirty="0" err="1">
                <a:latin typeface="VAGRounded BT" panose="020F0702020204020204" pitchFamily="34" charset="0"/>
                <a:cs typeface="Calibri" panose="020F0502020204030204" pitchFamily="34" charset="0"/>
              </a:rPr>
              <a:t>Sehel</a:t>
            </a:r>
            <a:endParaRPr lang="en-US" dirty="0">
              <a:latin typeface="VAGRounded BT" panose="020F0702020204020204" pitchFamily="34" charset="0"/>
              <a:cs typeface="Calibri" panose="020F0502020204030204" pitchFamily="34" charset="0"/>
            </a:endParaRPr>
          </a:p>
        </p:txBody>
      </p:sp>
      <p:sp>
        <p:nvSpPr>
          <p:cNvPr id="11" name="Arrow: Right 10">
            <a:extLst>
              <a:ext uri="{FF2B5EF4-FFF2-40B4-BE49-F238E27FC236}">
                <a16:creationId xmlns:a16="http://schemas.microsoft.com/office/drawing/2014/main" id="{D6C1C48C-1886-4ABB-9990-DF9FADE1AA82}"/>
              </a:ext>
            </a:extLst>
          </p:cNvPr>
          <p:cNvSpPr/>
          <p:nvPr/>
        </p:nvSpPr>
        <p:spPr>
          <a:xfrm>
            <a:off x="1112520" y="1747518"/>
            <a:ext cx="2270760" cy="2844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7D471-5CF4-4E54-BA6C-804F2468705C}"/>
              </a:ext>
            </a:extLst>
          </p:cNvPr>
          <p:cNvSpPr txBox="1"/>
          <p:nvPr/>
        </p:nvSpPr>
        <p:spPr>
          <a:xfrm>
            <a:off x="7462520" y="1617102"/>
            <a:ext cx="4729480" cy="6093976"/>
          </a:xfrm>
          <a:prstGeom prst="rect">
            <a:avLst/>
          </a:prstGeom>
          <a:noFill/>
        </p:spPr>
        <p:txBody>
          <a:bodyPr wrap="square">
            <a:spAutoFit/>
          </a:bodyPr>
          <a:lstStyle/>
          <a:p>
            <a:r>
              <a:rPr lang="en-US" sz="5400" dirty="0">
                <a:effectLst/>
                <a:latin typeface="VAGRounded BT" panose="020F0702020204020204" pitchFamily="34" charset="0"/>
                <a:ea typeface="Calibri" panose="020F0502020204030204" pitchFamily="34" charset="0"/>
              </a:rPr>
              <a:t>Sesostris III</a:t>
            </a:r>
          </a:p>
          <a:p>
            <a:r>
              <a:rPr lang="en-US" sz="1800" dirty="0">
                <a:effectLst/>
                <a:latin typeface="Calibri" panose="020F0502020204030204" pitchFamily="34" charset="0"/>
                <a:ea typeface="Calibri" panose="020F0502020204030204" pitchFamily="34" charset="0"/>
              </a:rPr>
              <a:t> </a:t>
            </a:r>
            <a:r>
              <a:rPr lang="en-US" sz="2400" dirty="0">
                <a:latin typeface="VAGRounded BT" panose="020F0702020204020204" pitchFamily="34" charset="0"/>
              </a:rPr>
              <a:t>1</a:t>
            </a:r>
            <a:r>
              <a:rPr lang="en-US" sz="2400" baseline="30000" dirty="0">
                <a:latin typeface="VAGRounded BT" panose="020F0702020204020204" pitchFamily="34" charset="0"/>
              </a:rPr>
              <a:t>st</a:t>
            </a:r>
            <a:r>
              <a:rPr lang="en-US" sz="2400" dirty="0">
                <a:latin typeface="VAGRounded BT" panose="020F0702020204020204" pitchFamily="34" charset="0"/>
              </a:rPr>
              <a:t> year: </a:t>
            </a:r>
            <a:r>
              <a:rPr lang="en-US" sz="2400" dirty="0">
                <a:solidFill>
                  <a:srgbClr val="FF0000"/>
                </a:solidFill>
                <a:latin typeface="VAGRounded BT" panose="020F0702020204020204" pitchFamily="34" charset="0"/>
              </a:rPr>
              <a:t>death of Sesostris II</a:t>
            </a:r>
          </a:p>
          <a:p>
            <a:r>
              <a:rPr lang="en-US" sz="2400" dirty="0">
                <a:latin typeface="Calibri" panose="020F0502020204030204" pitchFamily="34" charset="0"/>
              </a:rPr>
              <a:t>      2</a:t>
            </a:r>
            <a:r>
              <a:rPr lang="en-US" sz="2400" baseline="30000" dirty="0">
                <a:latin typeface="Calibri" panose="020F0502020204030204" pitchFamily="34" charset="0"/>
              </a:rPr>
              <a:t>nd</a:t>
            </a:r>
            <a:r>
              <a:rPr lang="en-US" sz="2400" dirty="0">
                <a:latin typeface="Calibri" panose="020F0502020204030204" pitchFamily="34" charset="0"/>
              </a:rPr>
              <a:t> year of 7 years of famine</a:t>
            </a:r>
          </a:p>
          <a:p>
            <a:r>
              <a:rPr lang="en-US" sz="2400" dirty="0">
                <a:latin typeface="Calibri" panose="020F0502020204030204" pitchFamily="34" charset="0"/>
              </a:rPr>
              <a:t>      Jacob arrives the following year</a:t>
            </a:r>
            <a:endParaRPr lang="en-US" sz="2400" dirty="0">
              <a:latin typeface="VAGRounded BT" panose="020F0702020204020204" pitchFamily="34" charset="0"/>
            </a:endParaRPr>
          </a:p>
          <a:p>
            <a:r>
              <a:rPr lang="en-US" sz="2400" dirty="0">
                <a:latin typeface="VAGRounded BT" panose="020F0702020204020204" pitchFamily="34" charset="0"/>
              </a:rPr>
              <a:t>7</a:t>
            </a:r>
            <a:r>
              <a:rPr lang="en-US" sz="2400" baseline="30000" dirty="0">
                <a:latin typeface="VAGRounded BT" panose="020F0702020204020204" pitchFamily="34" charset="0"/>
              </a:rPr>
              <a:t>th</a:t>
            </a:r>
            <a:r>
              <a:rPr lang="en-US" sz="2400" dirty="0">
                <a:latin typeface="VAGRounded BT" panose="020F0702020204020204" pitchFamily="34" charset="0"/>
              </a:rPr>
              <a:t> year: </a:t>
            </a:r>
          </a:p>
          <a:p>
            <a:r>
              <a:rPr lang="en-US" sz="2400" dirty="0">
                <a:latin typeface="Calibri" panose="020F0502020204030204" pitchFamily="34" charset="0"/>
              </a:rPr>
              <a:t>    Rising of Sirius observed the same</a:t>
            </a:r>
          </a:p>
          <a:p>
            <a:r>
              <a:rPr lang="en-US" sz="2400" dirty="0">
                <a:latin typeface="Calibri" panose="020F0502020204030204" pitchFamily="34" charset="0"/>
              </a:rPr>
              <a:t>     year the 7 years of famine end.   </a:t>
            </a:r>
          </a:p>
          <a:p>
            <a:r>
              <a:rPr lang="en-US" sz="2400" dirty="0">
                <a:latin typeface="VAGRounded BT" panose="020F0702020204020204" pitchFamily="34" charset="0"/>
              </a:rPr>
              <a:t>8</a:t>
            </a:r>
            <a:r>
              <a:rPr lang="en-US" sz="2400" baseline="30000" dirty="0">
                <a:latin typeface="VAGRounded BT" panose="020F0702020204020204" pitchFamily="34" charset="0"/>
              </a:rPr>
              <a:t>th</a:t>
            </a:r>
            <a:r>
              <a:rPr lang="en-US" sz="2400" dirty="0">
                <a:latin typeface="VAGRounded BT" panose="020F0702020204020204" pitchFamily="34" charset="0"/>
              </a:rPr>
              <a:t> year: </a:t>
            </a:r>
          </a:p>
          <a:p>
            <a:r>
              <a:rPr lang="en-US" sz="2400" dirty="0">
                <a:latin typeface="Calibri" panose="020F0502020204030204" pitchFamily="34" charset="0"/>
              </a:rPr>
              <a:t>Dredges Elephantine cataract and 1</a:t>
            </a:r>
            <a:r>
              <a:rPr lang="en-US" sz="2400" baseline="30000" dirty="0">
                <a:latin typeface="Calibri" panose="020F0502020204030204" pitchFamily="34" charset="0"/>
              </a:rPr>
              <a:t>st</a:t>
            </a:r>
            <a:r>
              <a:rPr lang="en-US" sz="2400" dirty="0">
                <a:latin typeface="Calibri" panose="020F0502020204030204" pitchFamily="34" charset="0"/>
              </a:rPr>
              <a:t> campaign to Nubia</a:t>
            </a:r>
          </a:p>
          <a:p>
            <a:r>
              <a:rPr lang="en-US" sz="2400" dirty="0">
                <a:latin typeface="VAGRounded BT" panose="020F0702020204020204" pitchFamily="34" charset="0"/>
              </a:rPr>
              <a:t>10</a:t>
            </a:r>
            <a:r>
              <a:rPr lang="en-US" sz="2400" baseline="30000" dirty="0">
                <a:latin typeface="VAGRounded BT" panose="020F0702020204020204" pitchFamily="34" charset="0"/>
              </a:rPr>
              <a:t>th</a:t>
            </a:r>
            <a:r>
              <a:rPr lang="en-US" sz="2400" dirty="0">
                <a:latin typeface="VAGRounded BT" panose="020F0702020204020204" pitchFamily="34" charset="0"/>
              </a:rPr>
              <a:t> year: Crop planting delayed</a:t>
            </a:r>
          </a:p>
          <a:p>
            <a:r>
              <a:rPr lang="en-US" sz="2400" dirty="0">
                <a:solidFill>
                  <a:srgbClr val="000000"/>
                </a:solidFill>
                <a:effectLst/>
                <a:latin typeface="Calibri" panose="020F0502020204030204" pitchFamily="34" charset="0"/>
                <a:ea typeface="Times New Roman" panose="02020603050405020304" pitchFamily="18" charset="0"/>
              </a:rPr>
              <a:t>Nilometer Highwater Level marker</a:t>
            </a:r>
          </a:p>
          <a:p>
            <a:r>
              <a:rPr lang="en-US" sz="2400" dirty="0">
                <a:solidFill>
                  <a:srgbClr val="000000"/>
                </a:solidFill>
                <a:latin typeface="Calibri" panose="020F0502020204030204" pitchFamily="34" charset="0"/>
              </a:rPr>
              <a:t>at Dal Cataract</a:t>
            </a:r>
          </a:p>
          <a:p>
            <a:endParaRPr lang="en-US" sz="2400" dirty="0">
              <a:solidFill>
                <a:srgbClr val="000000"/>
              </a:solidFill>
              <a:latin typeface="Calibri" panose="020F0502020204030204" pitchFamily="34" charset="0"/>
            </a:endParaRPr>
          </a:p>
          <a:p>
            <a:r>
              <a:rPr lang="en-US" sz="2400" dirty="0">
                <a:latin typeface="VAGRounded BT" panose="020F0702020204020204" pitchFamily="34" charset="0"/>
              </a:rPr>
              <a:t>80 years and 29 HWLs</a:t>
            </a:r>
            <a:r>
              <a:rPr lang="en-US" sz="2400" dirty="0">
                <a:solidFill>
                  <a:srgbClr val="000000"/>
                </a:solidFill>
                <a:latin typeface="Calibri" panose="020F0502020204030204" pitchFamily="34" charset="0"/>
              </a:rPr>
              <a:t> </a:t>
            </a:r>
            <a:endParaRPr lang="en-US" sz="2400" dirty="0"/>
          </a:p>
        </p:txBody>
      </p:sp>
      <p:sp>
        <p:nvSpPr>
          <p:cNvPr id="16" name="Arrow: Right 15">
            <a:extLst>
              <a:ext uri="{FF2B5EF4-FFF2-40B4-BE49-F238E27FC236}">
                <a16:creationId xmlns:a16="http://schemas.microsoft.com/office/drawing/2014/main" id="{5278DB4D-BAE7-46DB-BFAE-06211DBF0C07}"/>
              </a:ext>
            </a:extLst>
          </p:cNvPr>
          <p:cNvSpPr/>
          <p:nvPr/>
        </p:nvSpPr>
        <p:spPr>
          <a:xfrm rot="11929474">
            <a:off x="1824508" y="4655054"/>
            <a:ext cx="5799580" cy="421640"/>
          </a:xfrm>
          <a:prstGeom prst="rightArrow">
            <a:avLst>
              <a:gd name="adj1" fmla="val 33133"/>
              <a:gd name="adj2" fmla="val 14879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A415867-D595-4F33-BAB7-112F750DED2D}"/>
              </a:ext>
            </a:extLst>
          </p:cNvPr>
          <p:cNvSpPr/>
          <p:nvPr/>
        </p:nvSpPr>
        <p:spPr>
          <a:xfrm rot="12989987">
            <a:off x="3331024" y="3130327"/>
            <a:ext cx="4590089" cy="411284"/>
          </a:xfrm>
          <a:prstGeom prst="rightArrow">
            <a:avLst>
              <a:gd name="adj1" fmla="val 33133"/>
              <a:gd name="adj2" fmla="val 14879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D65B08-2294-41E9-9F8C-EB470A5A37F6}"/>
              </a:ext>
            </a:extLst>
          </p:cNvPr>
          <p:cNvSpPr txBox="1"/>
          <p:nvPr/>
        </p:nvSpPr>
        <p:spPr>
          <a:xfrm>
            <a:off x="7452160" y="1420458"/>
            <a:ext cx="4578475" cy="369332"/>
          </a:xfrm>
          <a:prstGeom prst="rect">
            <a:avLst/>
          </a:prstGeom>
          <a:noFill/>
        </p:spPr>
        <p:txBody>
          <a:bodyPr wrap="square">
            <a:spAutoFit/>
          </a:bodyPr>
          <a:lstStyle/>
          <a:p>
            <a:r>
              <a:rPr lang="en-US" sz="1800" dirty="0">
                <a:solidFill>
                  <a:srgbClr val="FF0000"/>
                </a:solidFill>
                <a:latin typeface="VAGRounded BT" panose="020F0702020204020204" pitchFamily="34" charset="0"/>
              </a:rPr>
              <a:t>Sesostris II: Dreaming Pharaoh of Joseph</a:t>
            </a:r>
            <a:endParaRPr lang="en-US" dirty="0"/>
          </a:p>
        </p:txBody>
      </p:sp>
    </p:spTree>
    <p:extLst>
      <p:ext uri="{BB962C8B-B14F-4D97-AF65-F5344CB8AC3E}">
        <p14:creationId xmlns:p14="http://schemas.microsoft.com/office/powerpoint/2010/main" val="3965952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71120" y="822960"/>
            <a:ext cx="11973560" cy="5908040"/>
          </a:xfrm>
        </p:spPr>
        <p:txBody>
          <a:bodyPr>
            <a:normAutofit/>
          </a:bodyPr>
          <a:lstStyle/>
          <a:p>
            <a:pPr marL="0" indent="0">
              <a:buNone/>
            </a:pPr>
            <a:r>
              <a:rPr lang="en-US"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Ancient literary sources</a:t>
            </a:r>
          </a:p>
          <a:p>
            <a:pPr marL="0" indent="0">
              <a:buNone/>
            </a:pPr>
            <a:r>
              <a:rPr lang="en-US" dirty="0">
                <a:latin typeface="VAGRounded BT" panose="020F0702020204020204" pitchFamily="34" charset="0"/>
                <a:cs typeface="Calibri" panose="020F0502020204030204" pitchFamily="34" charset="0"/>
              </a:rPr>
              <a:t>9D. The 18</a:t>
            </a:r>
            <a:r>
              <a:rPr lang="en-US" baseline="30000" dirty="0">
                <a:latin typeface="VAGRounded BT" panose="020F0702020204020204" pitchFamily="34" charset="0"/>
                <a:cs typeface="Calibri" panose="020F0502020204030204" pitchFamily="34" charset="0"/>
              </a:rPr>
              <a:t>th</a:t>
            </a:r>
            <a:r>
              <a:rPr lang="en-US" dirty="0">
                <a:latin typeface="VAGRounded BT" panose="020F0702020204020204" pitchFamily="34" charset="0"/>
                <a:cs typeface="Calibri" panose="020F0502020204030204" pitchFamily="34" charset="0"/>
              </a:rPr>
              <a:t> Dynasty Pharaohs dredged the 1</a:t>
            </a:r>
            <a:r>
              <a:rPr lang="en-US" baseline="30000" dirty="0">
                <a:latin typeface="VAGRounded BT" panose="020F0702020204020204" pitchFamily="34" charset="0"/>
                <a:cs typeface="Calibri" panose="020F0502020204030204" pitchFamily="34" charset="0"/>
              </a:rPr>
              <a:t>st</a:t>
            </a:r>
            <a:r>
              <a:rPr lang="en-US" dirty="0">
                <a:latin typeface="VAGRounded BT" panose="020F0702020204020204" pitchFamily="34" charset="0"/>
                <a:cs typeface="Calibri" panose="020F0502020204030204" pitchFamily="34" charset="0"/>
              </a:rPr>
              <a:t> cataract canal:</a:t>
            </a:r>
          </a:p>
          <a:p>
            <a:pPr marL="0" indent="0">
              <a:buNone/>
            </a:pPr>
            <a:r>
              <a:rPr lang="en-US" dirty="0">
                <a:solidFill>
                  <a:srgbClr val="FF0000"/>
                </a:solidFill>
                <a:latin typeface="Calibri" panose="020F0502020204030204" pitchFamily="34" charset="0"/>
                <a:ea typeface="Times New Roman" panose="02020603050405020304" pitchFamily="18" charset="0"/>
              </a:rPr>
              <a:t>2 rock inscriptions at the Island of </a:t>
            </a:r>
            <a:r>
              <a:rPr lang="en-US" dirty="0" err="1">
                <a:solidFill>
                  <a:srgbClr val="FF0000"/>
                </a:solidFill>
                <a:latin typeface="Calibri" panose="020F0502020204030204" pitchFamily="34" charset="0"/>
                <a:ea typeface="Times New Roman" panose="02020603050405020304" pitchFamily="18" charset="0"/>
              </a:rPr>
              <a:t>Sehel</a:t>
            </a:r>
            <a:r>
              <a:rPr lang="en-US" dirty="0">
                <a:solidFill>
                  <a:srgbClr val="FF0000"/>
                </a:solidFill>
                <a:latin typeface="Calibri" panose="020F0502020204030204" pitchFamily="34" charset="0"/>
                <a:ea typeface="Times New Roman" panose="02020603050405020304" pitchFamily="18" charset="0"/>
              </a:rPr>
              <a:t>:</a:t>
            </a:r>
          </a:p>
          <a:p>
            <a:pPr marL="0" indent="0">
              <a:buNone/>
            </a:pPr>
            <a:r>
              <a:rPr lang="en-US" sz="1900" dirty="0">
                <a:solidFill>
                  <a:srgbClr val="000000"/>
                </a:solidFill>
                <a:effectLst/>
                <a:latin typeface="VAGRounded BT" panose="020F0702020204020204" pitchFamily="34" charset="0"/>
                <a:ea typeface="Times New Roman" panose="02020603050405020304" pitchFamily="18" charset="0"/>
              </a:rPr>
              <a:t>Thutmoses I dredged the 1</a:t>
            </a:r>
            <a:r>
              <a:rPr lang="en-US" sz="1900" baseline="30000" dirty="0">
                <a:solidFill>
                  <a:srgbClr val="000000"/>
                </a:solidFill>
                <a:effectLst/>
                <a:latin typeface="VAGRounded BT" panose="020F0702020204020204" pitchFamily="34" charset="0"/>
                <a:ea typeface="Times New Roman" panose="02020603050405020304" pitchFamily="18" charset="0"/>
              </a:rPr>
              <a:t>st</a:t>
            </a:r>
            <a:r>
              <a:rPr lang="en-US" sz="1900" dirty="0">
                <a:solidFill>
                  <a:srgbClr val="000000"/>
                </a:solidFill>
                <a:effectLst/>
                <a:latin typeface="VAGRounded BT" panose="020F0702020204020204" pitchFamily="34" charset="0"/>
                <a:ea typeface="Times New Roman" panose="02020603050405020304" pitchFamily="18" charset="0"/>
              </a:rPr>
              <a:t> cataract canal in his 3</a:t>
            </a:r>
            <a:r>
              <a:rPr lang="en-US" sz="1900" baseline="30000" dirty="0">
                <a:solidFill>
                  <a:srgbClr val="000000"/>
                </a:solidFill>
                <a:effectLst/>
                <a:latin typeface="VAGRounded BT" panose="020F0702020204020204" pitchFamily="34" charset="0"/>
                <a:ea typeface="Times New Roman" panose="02020603050405020304" pitchFamily="18" charset="0"/>
              </a:rPr>
              <a:t>rd</a:t>
            </a:r>
            <a:r>
              <a:rPr lang="en-US" sz="1900" dirty="0">
                <a:solidFill>
                  <a:srgbClr val="000000"/>
                </a:solidFill>
                <a:effectLst/>
                <a:latin typeface="VAGRounded BT" panose="020F0702020204020204" pitchFamily="34" charset="0"/>
                <a:ea typeface="Times New Roman" panose="02020603050405020304" pitchFamily="18" charset="0"/>
              </a:rPr>
              <a:t> year:</a:t>
            </a:r>
          </a:p>
          <a:p>
            <a:pPr marL="457200" lvl="1" indent="0">
              <a:buNone/>
            </a:pPr>
            <a:r>
              <a:rPr lang="en-US" dirty="0">
                <a:solidFill>
                  <a:srgbClr val="000000"/>
                </a:solidFill>
                <a:effectLst/>
                <a:latin typeface="Calibri" panose="020F0502020204030204" pitchFamily="34" charset="0"/>
                <a:ea typeface="Times New Roman" panose="02020603050405020304" pitchFamily="18" charset="0"/>
              </a:rPr>
              <a:t>“Year 3 [1508 BC], first month of the third season, day 22, under the majesty of the King of Upper and Lower Egypt, </a:t>
            </a:r>
            <a:r>
              <a:rPr lang="en-US" dirty="0" err="1">
                <a:solidFill>
                  <a:srgbClr val="000000"/>
                </a:solidFill>
                <a:effectLst/>
                <a:latin typeface="Calibri" panose="020F0502020204030204" pitchFamily="34" charset="0"/>
                <a:ea typeface="Times New Roman" panose="02020603050405020304" pitchFamily="18" charset="0"/>
              </a:rPr>
              <a:t>Okheperkere</a:t>
            </a:r>
            <a:r>
              <a:rPr lang="en-US" dirty="0">
                <a:solidFill>
                  <a:srgbClr val="000000"/>
                </a:solidFill>
                <a:effectLst/>
                <a:latin typeface="Calibri" panose="020F0502020204030204" pitchFamily="34" charset="0"/>
                <a:ea typeface="Times New Roman" panose="02020603050405020304" pitchFamily="18" charset="0"/>
              </a:rPr>
              <a:t> (Thutmose I), commanded to dig this canal, after he found it [stopped up] with stones, (so that) no [ship sailed upon it]. … His majesty sailed this canal in victory and in power, at his return from overthrowing the wretched Kush.” </a:t>
            </a:r>
            <a:br>
              <a:rPr lang="en-US" sz="1500" dirty="0">
                <a:solidFill>
                  <a:srgbClr val="000000"/>
                </a:solidFill>
                <a:effectLst/>
                <a:latin typeface="Calibri" panose="020F0502020204030204" pitchFamily="34" charset="0"/>
                <a:ea typeface="Times New Roman" panose="02020603050405020304" pitchFamily="18" charset="0"/>
              </a:rPr>
            </a:br>
            <a:r>
              <a:rPr lang="en-US" sz="1500" dirty="0">
                <a:solidFill>
                  <a:srgbClr val="000000"/>
                </a:solidFill>
                <a:effectLst/>
                <a:latin typeface="Calibri" panose="020F0502020204030204" pitchFamily="34" charset="0"/>
                <a:ea typeface="Times New Roman" panose="02020603050405020304" pitchFamily="18" charset="0"/>
              </a:rPr>
              <a:t>(Ancient Records of Egypt: 1</a:t>
            </a:r>
            <a:r>
              <a:rPr lang="en-US" sz="1500" baseline="30000" dirty="0">
                <a:solidFill>
                  <a:srgbClr val="000000"/>
                </a:solidFill>
                <a:effectLst/>
                <a:latin typeface="Calibri" panose="020F0502020204030204" pitchFamily="34" charset="0"/>
                <a:ea typeface="Times New Roman" panose="02020603050405020304" pitchFamily="18" charset="0"/>
              </a:rPr>
              <a:t>st</a:t>
            </a:r>
            <a:r>
              <a:rPr lang="en-US" sz="1500" dirty="0">
                <a:solidFill>
                  <a:srgbClr val="000000"/>
                </a:solidFill>
                <a:effectLst/>
                <a:latin typeface="Calibri" panose="020F0502020204030204" pitchFamily="34" charset="0"/>
                <a:ea typeface="Times New Roman" panose="02020603050405020304" pitchFamily="18" charset="0"/>
              </a:rPr>
              <a:t>  – 17</a:t>
            </a:r>
            <a:r>
              <a:rPr lang="en-US" sz="1500" baseline="30000" dirty="0">
                <a:solidFill>
                  <a:srgbClr val="000000"/>
                </a:solidFill>
                <a:effectLst/>
                <a:latin typeface="Calibri" panose="020F0502020204030204" pitchFamily="34" charset="0"/>
                <a:ea typeface="Times New Roman" panose="02020603050405020304" pitchFamily="18" charset="0"/>
              </a:rPr>
              <a:t>th</a:t>
            </a:r>
            <a:r>
              <a:rPr lang="en-US" sz="1500" dirty="0">
                <a:solidFill>
                  <a:srgbClr val="000000"/>
                </a:solidFill>
                <a:effectLst/>
                <a:latin typeface="Calibri" panose="020F0502020204030204" pitchFamily="34" charset="0"/>
                <a:ea typeface="Times New Roman" panose="02020603050405020304" pitchFamily="18" charset="0"/>
              </a:rPr>
              <a:t> Dynasties, James Henry Breasted, 2.75, p32, 1906 AD)</a:t>
            </a:r>
          </a:p>
          <a:p>
            <a:pPr marL="0" indent="0">
              <a:buNone/>
            </a:pPr>
            <a:r>
              <a:rPr lang="en-US" sz="1900" dirty="0">
                <a:solidFill>
                  <a:srgbClr val="000000"/>
                </a:solidFill>
                <a:effectLst/>
                <a:latin typeface="VAGRounded BT" panose="020F0702020204020204" pitchFamily="34" charset="0"/>
                <a:ea typeface="Times New Roman" panose="02020603050405020304" pitchFamily="18" charset="0"/>
              </a:rPr>
              <a:t>Thutmoses III dredged the 1</a:t>
            </a:r>
            <a:r>
              <a:rPr lang="en-US" sz="1900" baseline="30000" dirty="0">
                <a:solidFill>
                  <a:srgbClr val="000000"/>
                </a:solidFill>
                <a:effectLst/>
                <a:latin typeface="VAGRounded BT" panose="020F0702020204020204" pitchFamily="34" charset="0"/>
                <a:ea typeface="Times New Roman" panose="02020603050405020304" pitchFamily="18" charset="0"/>
              </a:rPr>
              <a:t>st</a:t>
            </a:r>
            <a:r>
              <a:rPr lang="en-US" sz="1900" dirty="0">
                <a:solidFill>
                  <a:srgbClr val="000000"/>
                </a:solidFill>
                <a:effectLst/>
                <a:latin typeface="VAGRounded BT" panose="020F0702020204020204" pitchFamily="34" charset="0"/>
                <a:ea typeface="Times New Roman" panose="02020603050405020304" pitchFamily="18" charset="0"/>
              </a:rPr>
              <a:t> cataract canal in his 50</a:t>
            </a:r>
            <a:r>
              <a:rPr lang="en-US" sz="1900" baseline="30000" dirty="0">
                <a:solidFill>
                  <a:srgbClr val="000000"/>
                </a:solidFill>
                <a:effectLst/>
                <a:latin typeface="VAGRounded BT" panose="020F0702020204020204" pitchFamily="34" charset="0"/>
                <a:ea typeface="Times New Roman" panose="02020603050405020304" pitchFamily="18" charset="0"/>
              </a:rPr>
              <a:t>th</a:t>
            </a:r>
            <a:r>
              <a:rPr lang="en-US" sz="1900" dirty="0">
                <a:solidFill>
                  <a:srgbClr val="000000"/>
                </a:solidFill>
                <a:effectLst/>
                <a:latin typeface="VAGRounded BT" panose="020F0702020204020204" pitchFamily="34" charset="0"/>
                <a:ea typeface="Times New Roman" panose="02020603050405020304" pitchFamily="18" charset="0"/>
              </a:rPr>
              <a:t> year:</a:t>
            </a:r>
          </a:p>
          <a:p>
            <a:pPr marL="457200" lvl="1" indent="0">
              <a:buNone/>
            </a:pPr>
            <a:r>
              <a:rPr lang="en-US" dirty="0">
                <a:solidFill>
                  <a:srgbClr val="000000"/>
                </a:solidFill>
                <a:effectLst/>
                <a:latin typeface="Calibri" panose="020F0502020204030204" pitchFamily="34" charset="0"/>
                <a:ea typeface="Times New Roman" panose="02020603050405020304" pitchFamily="18" charset="0"/>
              </a:rPr>
              <a:t>“Year 50 [1435 BC], first (month) of the third season (ninth month), day 22, under the majesty of the King of Upper and Lower Egypt, </a:t>
            </a:r>
            <a:r>
              <a:rPr lang="en-US" dirty="0" err="1">
                <a:solidFill>
                  <a:srgbClr val="000000"/>
                </a:solidFill>
                <a:effectLst/>
                <a:latin typeface="Calibri" panose="020F0502020204030204" pitchFamily="34" charset="0"/>
                <a:ea typeface="Times New Roman" panose="02020603050405020304" pitchFamily="18" charset="0"/>
              </a:rPr>
              <a:t>Menkheperre</a:t>
            </a:r>
            <a:r>
              <a:rPr lang="en-US" dirty="0">
                <a:solidFill>
                  <a:srgbClr val="000000"/>
                </a:solidFill>
                <a:effectLst/>
                <a:latin typeface="Calibri" panose="020F0502020204030204" pitchFamily="34" charset="0"/>
                <a:ea typeface="Times New Roman" panose="02020603050405020304" pitchFamily="18" charset="0"/>
              </a:rPr>
              <a:t> (Thutmose III), given life. His majesty commanded to dig this canal, after he had found it stopped up with stones, (so that) no ship sailed upon it. He sailed down-stream upon it, his heart glad, having slain his enemies.” </a:t>
            </a:r>
            <a:br>
              <a:rPr lang="en-US" sz="1500" dirty="0">
                <a:solidFill>
                  <a:srgbClr val="000000"/>
                </a:solidFill>
                <a:effectLst/>
                <a:latin typeface="Calibri" panose="020F0502020204030204" pitchFamily="34" charset="0"/>
                <a:ea typeface="Times New Roman" panose="02020603050405020304" pitchFamily="18" charset="0"/>
              </a:rPr>
            </a:br>
            <a:r>
              <a:rPr lang="en-US" sz="1500" dirty="0">
                <a:solidFill>
                  <a:srgbClr val="000000"/>
                </a:solidFill>
                <a:effectLst/>
                <a:latin typeface="Calibri" panose="020F0502020204030204" pitchFamily="34" charset="0"/>
                <a:ea typeface="Times New Roman" panose="02020603050405020304" pitchFamily="18" charset="0"/>
              </a:rPr>
              <a:t>(Ancient Records of Egypt: 1</a:t>
            </a:r>
            <a:r>
              <a:rPr lang="en-US" sz="1500" baseline="30000" dirty="0">
                <a:solidFill>
                  <a:srgbClr val="000000"/>
                </a:solidFill>
                <a:effectLst/>
                <a:latin typeface="Calibri" panose="020F0502020204030204" pitchFamily="34" charset="0"/>
                <a:ea typeface="Times New Roman" panose="02020603050405020304" pitchFamily="18" charset="0"/>
              </a:rPr>
              <a:t>st</a:t>
            </a:r>
            <a:r>
              <a:rPr lang="en-US" sz="1500" dirty="0">
                <a:solidFill>
                  <a:srgbClr val="000000"/>
                </a:solidFill>
                <a:effectLst/>
                <a:latin typeface="Calibri" panose="020F0502020204030204" pitchFamily="34" charset="0"/>
                <a:ea typeface="Times New Roman" panose="02020603050405020304" pitchFamily="18" charset="0"/>
              </a:rPr>
              <a:t> – 17</a:t>
            </a:r>
            <a:r>
              <a:rPr lang="en-US" sz="1500" baseline="30000" dirty="0">
                <a:solidFill>
                  <a:srgbClr val="000000"/>
                </a:solidFill>
                <a:effectLst/>
                <a:latin typeface="Calibri" panose="020F0502020204030204" pitchFamily="34" charset="0"/>
                <a:ea typeface="Times New Roman" panose="02020603050405020304" pitchFamily="18" charset="0"/>
              </a:rPr>
              <a:t>th</a:t>
            </a:r>
            <a:r>
              <a:rPr lang="en-US" sz="1500" dirty="0">
                <a:solidFill>
                  <a:srgbClr val="000000"/>
                </a:solidFill>
                <a:effectLst/>
                <a:latin typeface="Calibri" panose="020F0502020204030204" pitchFamily="34" charset="0"/>
                <a:ea typeface="Times New Roman" panose="02020603050405020304" pitchFamily="18" charset="0"/>
              </a:rPr>
              <a:t> Dynasties, James Henry Breasted, 2.649, p260, 1906 AD)</a:t>
            </a:r>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spTree>
    <p:extLst>
      <p:ext uri="{BB962C8B-B14F-4D97-AF65-F5344CB8AC3E}">
        <p14:creationId xmlns:p14="http://schemas.microsoft.com/office/powerpoint/2010/main" val="2427872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F6F301-5D07-4999-B270-C84E28B38567}"/>
              </a:ext>
            </a:extLst>
          </p:cNvPr>
          <p:cNvSpPr/>
          <p:nvPr/>
        </p:nvSpPr>
        <p:spPr>
          <a:xfrm>
            <a:off x="0" y="0"/>
            <a:ext cx="12192000" cy="130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A27429-F7E7-4D01-B10A-638B1103E40E}"/>
              </a:ext>
            </a:extLst>
          </p:cNvPr>
          <p:cNvSpPr txBox="1"/>
          <p:nvPr/>
        </p:nvSpPr>
        <p:spPr>
          <a:xfrm>
            <a:off x="2185670" y="218441"/>
            <a:ext cx="9293860"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chemeClr val="bg1"/>
                </a:solidFill>
                <a:effectLst/>
                <a:latin typeface="VAGRounded BT" panose="020F0702020204020204" pitchFamily="34" charset="0"/>
                <a:ea typeface="Times New Roman" panose="02020603050405020304" pitchFamily="18" charset="0"/>
              </a:rPr>
              <a:t>Variables in determining the </a:t>
            </a:r>
            <a:r>
              <a:rPr lang="en-US" sz="3000" dirty="0">
                <a:solidFill>
                  <a:schemeClr val="bg1"/>
                </a:solidFill>
                <a:latin typeface="VAGRounded BT" panose="020F0702020204020204" pitchFamily="34" charset="0"/>
                <a:ea typeface="Times New Roman" panose="02020603050405020304" pitchFamily="18" charset="0"/>
              </a:rPr>
              <a:t>observation location</a:t>
            </a:r>
          </a:p>
          <a:p>
            <a:pPr marR="0" lvl="0">
              <a:spcBef>
                <a:spcPts val="0"/>
              </a:spcBef>
              <a:spcAft>
                <a:spcPts val="0"/>
              </a:spcAft>
              <a:tabLst>
                <a:tab pos="457200" algn="l"/>
              </a:tabLst>
            </a:pPr>
            <a:r>
              <a:rPr lang="en-US" sz="3000" dirty="0">
                <a:solidFill>
                  <a:srgbClr val="FFFF00"/>
                </a:solidFill>
                <a:effectLst/>
                <a:latin typeface="VAGRounded BT" panose="020F0702020204020204" pitchFamily="34" charset="0"/>
                <a:ea typeface="Times New Roman" panose="02020603050405020304" pitchFamily="18" charset="0"/>
              </a:rPr>
              <a:t>9. Elephantine/Semna</a:t>
            </a:r>
            <a:r>
              <a:rPr lang="en-US" sz="3000" dirty="0">
                <a:solidFill>
                  <a:srgbClr val="FFFF00"/>
                </a:solidFill>
                <a:latin typeface="VAGRounded BT" panose="020F0702020204020204" pitchFamily="34" charset="0"/>
                <a:ea typeface="Times New Roman" panose="02020603050405020304" pitchFamily="18" charset="0"/>
              </a:rPr>
              <a:t> as the observation city</a:t>
            </a:r>
            <a:endParaRPr lang="en-US" sz="3000" dirty="0">
              <a:solidFill>
                <a:srgbClr val="FFFF00"/>
              </a:solidFill>
              <a:effectLst/>
              <a:latin typeface="VAGRounded BT" panose="020F0702020204020204" pitchFamily="34" charset="0"/>
              <a:ea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D12F5FD3-E52E-4597-8643-8D47925A9C38}"/>
              </a:ext>
            </a:extLst>
          </p:cNvPr>
          <p:cNvPicPr>
            <a:picLocks noChangeAspect="1"/>
          </p:cNvPicPr>
          <p:nvPr/>
        </p:nvPicPr>
        <p:blipFill rotWithShape="1">
          <a:blip r:embed="rId2">
            <a:extLst>
              <a:ext uri="{28A0092B-C50C-407E-A947-70E740481C1C}">
                <a14:useLocalDpi xmlns:a14="http://schemas.microsoft.com/office/drawing/2010/main" val="0"/>
              </a:ext>
            </a:extLst>
          </a:blip>
          <a:srcRect t="15541" r="19091"/>
          <a:stretch/>
        </p:blipFill>
        <p:spPr>
          <a:xfrm>
            <a:off x="-1" y="-1"/>
            <a:ext cx="1991361" cy="1297599"/>
          </a:xfrm>
          <a:prstGeom prst="rect">
            <a:avLst/>
          </a:prstGeom>
        </p:spPr>
      </p:pic>
      <p:pic>
        <p:nvPicPr>
          <p:cNvPr id="7" name="Picture 2" descr="Sopdet | Egyptian Gods, Goddesses, and Deities&amp;quot; Greeting Card by  FreshThreadShop | Redbubble">
            <a:extLst>
              <a:ext uri="{FF2B5EF4-FFF2-40B4-BE49-F238E27FC236}">
                <a16:creationId xmlns:a16="http://schemas.microsoft.com/office/drawing/2014/main" id="{F4972A2B-462E-4DE3-B280-21A76845425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9160" t="13037" r="25902" b="18963"/>
          <a:stretch/>
        </p:blipFill>
        <p:spPr bwMode="auto">
          <a:xfrm flipH="1">
            <a:off x="-106680" y="1702860"/>
            <a:ext cx="2540000" cy="51246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849F26-BCBD-4336-873A-2A0F0569F0E3}"/>
              </a:ext>
            </a:extLst>
          </p:cNvPr>
          <p:cNvSpPr>
            <a:spLocks noGrp="1"/>
          </p:cNvSpPr>
          <p:nvPr>
            <p:ph idx="1"/>
          </p:nvPr>
        </p:nvSpPr>
        <p:spPr>
          <a:xfrm>
            <a:off x="2138680" y="1452545"/>
            <a:ext cx="9916160" cy="5374975"/>
          </a:xfrm>
        </p:spPr>
        <p:txBody>
          <a:bodyPr>
            <a:normAutofit lnSpcReduction="10000"/>
          </a:bodyPr>
          <a:lstStyle/>
          <a:p>
            <a:pPr marL="0" indent="0">
              <a:buNone/>
            </a:pPr>
            <a:r>
              <a:rPr lang="en-US" dirty="0">
                <a:latin typeface="VAGRounded BT" panose="020F0702020204020204" pitchFamily="34" charset="0"/>
                <a:cs typeface="Calibri" panose="020F0502020204030204" pitchFamily="34" charset="0"/>
              </a:rPr>
              <a:t>The goddess </a:t>
            </a:r>
            <a:r>
              <a:rPr lang="en-US" dirty="0" err="1">
                <a:latin typeface="VAGRounded BT" panose="020F0702020204020204" pitchFamily="34" charset="0"/>
                <a:cs typeface="Calibri" panose="020F0502020204030204" pitchFamily="34" charset="0"/>
              </a:rPr>
              <a:t>Sopdet</a:t>
            </a:r>
            <a:r>
              <a:rPr lang="en-US" dirty="0">
                <a:latin typeface="VAGRounded BT" panose="020F0702020204020204" pitchFamily="34" charset="0"/>
                <a:cs typeface="Calibri" panose="020F0502020204030204" pitchFamily="34" charset="0"/>
              </a:rPr>
              <a:t> was </a:t>
            </a:r>
            <a:r>
              <a:rPr lang="en-US" dirty="0" err="1">
                <a:latin typeface="VAGRounded BT" panose="020F0702020204020204" pitchFamily="34" charset="0"/>
                <a:cs typeface="Calibri" panose="020F0502020204030204" pitchFamily="34" charset="0"/>
              </a:rPr>
              <a:t>was</a:t>
            </a:r>
            <a:r>
              <a:rPr lang="en-US" dirty="0">
                <a:latin typeface="VAGRounded BT" panose="020F0702020204020204" pitchFamily="34" charset="0"/>
                <a:cs typeface="Calibri" panose="020F0502020204030204" pitchFamily="34" charset="0"/>
              </a:rPr>
              <a:t> believed to trigger the annual Nile flood by her appearance. Festivals were based on the beginning of the Nile flooding, not the time of peak flooding. For 80 years, the Egyptians were obsessed in marking the Peak Nile flood levels, but this was less important to the Egyptians than marking the first appearance of Sirius when the Nile first began to rise.</a:t>
            </a:r>
          </a:p>
          <a:p>
            <a:pPr marL="0" indent="0">
              <a:buNone/>
            </a:pPr>
            <a:endParaRPr lang="en-US" sz="1100" dirty="0">
              <a:latin typeface="VAGRounded BT" panose="020F0702020204020204" pitchFamily="34" charset="0"/>
              <a:cs typeface="Calibri" panose="020F0502020204030204" pitchFamily="34" charset="0"/>
            </a:endParaRPr>
          </a:p>
          <a:p>
            <a:pPr marL="0" indent="0">
              <a:buNone/>
            </a:pPr>
            <a:r>
              <a:rPr lang="en-US" dirty="0">
                <a:latin typeface="VAGRounded BT" panose="020F0702020204020204" pitchFamily="34" charset="0"/>
                <a:cs typeface="Calibri" panose="020F0502020204030204" pitchFamily="34" charset="0"/>
              </a:rPr>
              <a:t>12</a:t>
            </a:r>
            <a:r>
              <a:rPr lang="en-US" baseline="30000" dirty="0">
                <a:latin typeface="VAGRounded BT" panose="020F0702020204020204" pitchFamily="34" charset="0"/>
                <a:cs typeface="Calibri" panose="020F0502020204030204" pitchFamily="34" charset="0"/>
              </a:rPr>
              <a:t>th</a:t>
            </a:r>
            <a:r>
              <a:rPr lang="en-US" dirty="0">
                <a:latin typeface="VAGRounded BT" panose="020F0702020204020204" pitchFamily="34" charset="0"/>
                <a:cs typeface="Calibri" panose="020F0502020204030204" pitchFamily="34" charset="0"/>
              </a:rPr>
              <a:t> Dynasty originated in Nubia/Elephantine</a:t>
            </a:r>
          </a:p>
          <a:p>
            <a:pPr marL="0" indent="0">
              <a:buNone/>
            </a:pPr>
            <a:endParaRPr lang="en-US" dirty="0">
              <a:latin typeface="VAGRounded BT" panose="020F0702020204020204" pitchFamily="34" charset="0"/>
              <a:cs typeface="Calibri" panose="020F0502020204030204" pitchFamily="34" charset="0"/>
            </a:endParaRPr>
          </a:p>
          <a:p>
            <a:pPr marL="0" indent="0">
              <a:buNone/>
            </a:pPr>
            <a:r>
              <a:rPr lang="en-US" dirty="0">
                <a:latin typeface="VAGRounded BT" panose="020F0702020204020204" pitchFamily="34" charset="0"/>
                <a:cs typeface="Calibri" panose="020F0502020204030204" pitchFamily="34" charset="0"/>
              </a:rPr>
              <a:t>Archaeological evidence of activity at Elephantine</a:t>
            </a:r>
          </a:p>
          <a:p>
            <a:pPr marL="457200" indent="-457200">
              <a:buFont typeface="+mj-lt"/>
              <a:buAutoNum type="arabicPeriod"/>
            </a:pPr>
            <a:r>
              <a:rPr lang="en-US" sz="2400" dirty="0">
                <a:latin typeface="VAGRounded BT" panose="020F0702020204020204" pitchFamily="34" charset="0"/>
                <a:cs typeface="Calibri" panose="020F0502020204030204" pitchFamily="34" charset="0"/>
              </a:rPr>
              <a:t>29 Nilometer HWLs for 80 years on rocks 12</a:t>
            </a:r>
            <a:r>
              <a:rPr lang="en-US" sz="2400" baseline="30000" dirty="0">
                <a:latin typeface="VAGRounded BT" panose="020F0702020204020204" pitchFamily="34" charset="0"/>
                <a:cs typeface="Calibri" panose="020F0502020204030204" pitchFamily="34" charset="0"/>
              </a:rPr>
              <a:t>th</a:t>
            </a:r>
            <a:r>
              <a:rPr lang="en-US" sz="2400" dirty="0">
                <a:latin typeface="VAGRounded BT" panose="020F0702020204020204" pitchFamily="34" charset="0"/>
                <a:cs typeface="Calibri" panose="020F0502020204030204" pitchFamily="34" charset="0"/>
              </a:rPr>
              <a:t> – 13</a:t>
            </a:r>
            <a:r>
              <a:rPr lang="en-US" sz="2400" baseline="30000" dirty="0">
                <a:latin typeface="VAGRounded BT" panose="020F0702020204020204" pitchFamily="34" charset="0"/>
                <a:cs typeface="Calibri" panose="020F0502020204030204" pitchFamily="34" charset="0"/>
              </a:rPr>
              <a:t>th</a:t>
            </a:r>
            <a:r>
              <a:rPr lang="en-US" sz="2400" dirty="0">
                <a:latin typeface="VAGRounded BT" panose="020F0702020204020204" pitchFamily="34" charset="0"/>
                <a:cs typeface="Calibri" panose="020F0502020204030204" pitchFamily="34" charset="0"/>
              </a:rPr>
              <a:t> Dynasty</a:t>
            </a:r>
            <a:endParaRPr lang="en-US" sz="1800" dirty="0">
              <a:solidFill>
                <a:srgbClr val="000000"/>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dirty="0">
                <a:latin typeface="VAGRounded BT" panose="020F0702020204020204" pitchFamily="34" charset="0"/>
                <a:cs typeface="Calibri" panose="020F0502020204030204" pitchFamily="34" charset="0"/>
              </a:rPr>
              <a:t>Dredging at 1st Cataract 12</a:t>
            </a:r>
            <a:r>
              <a:rPr lang="en-US" sz="2400" baseline="30000" dirty="0">
                <a:latin typeface="VAGRounded BT" panose="020F0702020204020204" pitchFamily="34" charset="0"/>
                <a:cs typeface="Calibri" panose="020F0502020204030204" pitchFamily="34" charset="0"/>
              </a:rPr>
              <a:t>th</a:t>
            </a:r>
            <a:r>
              <a:rPr lang="en-US" sz="2400" dirty="0">
                <a:latin typeface="VAGRounded BT" panose="020F0702020204020204" pitchFamily="34" charset="0"/>
                <a:cs typeface="Calibri" panose="020F0502020204030204" pitchFamily="34" charset="0"/>
              </a:rPr>
              <a:t> – 18</a:t>
            </a:r>
            <a:r>
              <a:rPr lang="en-US" sz="2400" baseline="30000" dirty="0">
                <a:latin typeface="VAGRounded BT" panose="020F0702020204020204" pitchFamily="34" charset="0"/>
                <a:cs typeface="Calibri" panose="020F0502020204030204" pitchFamily="34" charset="0"/>
              </a:rPr>
              <a:t>th</a:t>
            </a:r>
            <a:r>
              <a:rPr lang="en-US" sz="2400" dirty="0">
                <a:latin typeface="VAGRounded BT" panose="020F0702020204020204" pitchFamily="34" charset="0"/>
                <a:cs typeface="Calibri" panose="020F0502020204030204" pitchFamily="34" charset="0"/>
              </a:rPr>
              <a:t> Dynasty</a:t>
            </a:r>
          </a:p>
          <a:p>
            <a:pPr marL="0" indent="0">
              <a:buNone/>
            </a:pPr>
            <a:endParaRPr lang="en-US" dirty="0">
              <a:latin typeface="VAGRounded BT" panose="020F0702020204020204" pitchFamily="34" charset="0"/>
              <a:cs typeface="Calibri" panose="020F0502020204030204" pitchFamily="34" charset="0"/>
            </a:endParaRPr>
          </a:p>
        </p:txBody>
      </p:sp>
    </p:spTree>
    <p:extLst>
      <p:ext uri="{BB962C8B-B14F-4D97-AF65-F5344CB8AC3E}">
        <p14:creationId xmlns:p14="http://schemas.microsoft.com/office/powerpoint/2010/main" val="492679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air, jumping, night&#10;&#10;Description automatically generated">
            <a:extLst>
              <a:ext uri="{FF2B5EF4-FFF2-40B4-BE49-F238E27FC236}">
                <a16:creationId xmlns:a16="http://schemas.microsoft.com/office/drawing/2014/main" id="{E14D4F59-CB6D-4942-89E7-01EF893FD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7"/>
            <a:ext cx="12192000" cy="691853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B7700FC-79A5-4BDB-9560-9A09D3A39063}"/>
              </a:ext>
            </a:extLst>
          </p:cNvPr>
          <p:cNvPicPr>
            <a:picLocks noChangeAspect="1"/>
          </p:cNvPicPr>
          <p:nvPr/>
        </p:nvPicPr>
        <p:blipFill rotWithShape="1">
          <a:blip r:embed="rId3">
            <a:extLst>
              <a:ext uri="{28A0092B-C50C-407E-A947-70E740481C1C}">
                <a14:useLocalDpi xmlns:a14="http://schemas.microsoft.com/office/drawing/2010/main" val="0"/>
              </a:ext>
            </a:extLst>
          </a:blip>
          <a:srcRect l="4442" r="22332"/>
          <a:stretch/>
        </p:blipFill>
        <p:spPr>
          <a:xfrm flipH="1">
            <a:off x="9512292" y="4744720"/>
            <a:ext cx="2679708" cy="2185924"/>
          </a:xfrm>
          <a:prstGeom prst="rect">
            <a:avLst/>
          </a:prstGeom>
        </p:spPr>
      </p:pic>
      <p:sp>
        <p:nvSpPr>
          <p:cNvPr id="7" name="TextBox 6">
            <a:extLst>
              <a:ext uri="{FF2B5EF4-FFF2-40B4-BE49-F238E27FC236}">
                <a16:creationId xmlns:a16="http://schemas.microsoft.com/office/drawing/2014/main" id="{D462C157-3A3F-4C99-9C85-BD9201C1C9AF}"/>
              </a:ext>
            </a:extLst>
          </p:cNvPr>
          <p:cNvSpPr txBox="1"/>
          <p:nvPr/>
        </p:nvSpPr>
        <p:spPr>
          <a:xfrm>
            <a:off x="25400" y="96521"/>
            <a:ext cx="12120880" cy="646331"/>
          </a:xfrm>
          <a:prstGeom prst="rect">
            <a:avLst/>
          </a:prstGeom>
          <a:noFill/>
        </p:spPr>
        <p:txBody>
          <a:bodyPr wrap="square">
            <a:spAutoFit/>
          </a:bodyPr>
          <a:lstStyle/>
          <a:p>
            <a:pPr marR="0" lvl="0">
              <a:spcBef>
                <a:spcPts val="0"/>
              </a:spcBef>
              <a:spcAft>
                <a:spcPts val="0"/>
              </a:spcAft>
              <a:tabLst>
                <a:tab pos="457200" algn="l"/>
              </a:tabLst>
            </a:pPr>
            <a:r>
              <a:rPr lang="en-US" sz="3600" dirty="0">
                <a:solidFill>
                  <a:srgbClr val="FFFF00"/>
                </a:solidFill>
                <a:effectLst/>
                <a:latin typeface="VAGRounded BT" panose="020F0702020204020204" pitchFamily="34" charset="0"/>
                <a:ea typeface="Times New Roman" panose="02020603050405020304" pitchFamily="18" charset="0"/>
              </a:rPr>
              <a:t>Lahun and Ebers Papyrus and the rising of the Dog Star</a:t>
            </a:r>
          </a:p>
        </p:txBody>
      </p:sp>
      <p:sp>
        <p:nvSpPr>
          <p:cNvPr id="8" name="Content Placeholder 2">
            <a:extLst>
              <a:ext uri="{FF2B5EF4-FFF2-40B4-BE49-F238E27FC236}">
                <a16:creationId xmlns:a16="http://schemas.microsoft.com/office/drawing/2014/main" id="{91123E00-A678-428B-86B7-9507E648D431}"/>
              </a:ext>
            </a:extLst>
          </p:cNvPr>
          <p:cNvSpPr txBox="1">
            <a:spLocks/>
          </p:cNvSpPr>
          <p:nvPr/>
        </p:nvSpPr>
        <p:spPr>
          <a:xfrm>
            <a:off x="96520" y="721796"/>
            <a:ext cx="7914640" cy="620884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solidFill>
                  <a:schemeClr val="bg1">
                    <a:lumMod val="95000"/>
                  </a:schemeClr>
                </a:solidFill>
                <a:latin typeface="VAGRounded BT" panose="020F0702020204020204" pitchFamily="34" charset="0"/>
                <a:cs typeface="Calibri" panose="020F0502020204030204" pitchFamily="34" charset="0"/>
              </a:rPr>
              <a:t>Conclusion</a:t>
            </a:r>
          </a:p>
          <a:p>
            <a:pPr marL="457200" indent="-457200" algn="l">
              <a:buFont typeface="+mj-lt"/>
              <a:buAutoNum type="arabicPeriod"/>
            </a:pPr>
            <a:r>
              <a:rPr lang="en-US" dirty="0">
                <a:solidFill>
                  <a:schemeClr val="bg1">
                    <a:lumMod val="95000"/>
                  </a:schemeClr>
                </a:solidFill>
                <a:latin typeface="VAGRounded BT" panose="020F0702020204020204" pitchFamily="34" charset="0"/>
                <a:cs typeface="Calibri" panose="020F0502020204030204" pitchFamily="34" charset="0"/>
              </a:rPr>
              <a:t>Both Papyri are unprovenanced, purchased on the black market at Lahun and Thebes.</a:t>
            </a:r>
          </a:p>
          <a:p>
            <a:pPr marL="457200" indent="-457200" algn="l">
              <a:buFont typeface="+mj-lt"/>
              <a:buAutoNum type="arabicPeriod"/>
            </a:pPr>
            <a:r>
              <a:rPr lang="en-US" dirty="0">
                <a:solidFill>
                  <a:schemeClr val="bg1">
                    <a:lumMod val="95000"/>
                  </a:schemeClr>
                </a:solidFill>
                <a:latin typeface="VAGRounded BT" panose="020F0702020204020204" pitchFamily="34" charset="0"/>
                <a:cs typeface="Calibri" panose="020F0502020204030204" pitchFamily="34" charset="0"/>
              </a:rPr>
              <a:t>Capital cities differed in the 12</a:t>
            </a:r>
            <a:r>
              <a:rPr lang="en-US" baseline="30000" dirty="0">
                <a:solidFill>
                  <a:schemeClr val="bg1">
                    <a:lumMod val="95000"/>
                  </a:schemeClr>
                </a:solidFill>
                <a:latin typeface="VAGRounded BT" panose="020F0702020204020204" pitchFamily="34" charset="0"/>
                <a:cs typeface="Calibri" panose="020F0502020204030204" pitchFamily="34" charset="0"/>
              </a:rPr>
              <a:t>th</a:t>
            </a:r>
            <a:r>
              <a:rPr lang="en-US" dirty="0">
                <a:solidFill>
                  <a:schemeClr val="bg1">
                    <a:lumMod val="95000"/>
                  </a:schemeClr>
                </a:solidFill>
                <a:latin typeface="VAGRounded BT" panose="020F0702020204020204" pitchFamily="34" charset="0"/>
                <a:cs typeface="Calibri" panose="020F0502020204030204" pitchFamily="34" charset="0"/>
              </a:rPr>
              <a:t> and 18</a:t>
            </a:r>
            <a:r>
              <a:rPr lang="en-US" baseline="30000" dirty="0">
                <a:solidFill>
                  <a:schemeClr val="bg1">
                    <a:lumMod val="95000"/>
                  </a:schemeClr>
                </a:solidFill>
                <a:latin typeface="VAGRounded BT" panose="020F0702020204020204" pitchFamily="34" charset="0"/>
                <a:cs typeface="Calibri" panose="020F0502020204030204" pitchFamily="34" charset="0"/>
              </a:rPr>
              <a:t>th</a:t>
            </a:r>
            <a:r>
              <a:rPr lang="en-US" dirty="0">
                <a:solidFill>
                  <a:schemeClr val="bg1">
                    <a:lumMod val="95000"/>
                  </a:schemeClr>
                </a:solidFill>
                <a:latin typeface="VAGRounded BT" panose="020F0702020204020204" pitchFamily="34" charset="0"/>
                <a:cs typeface="Calibri" panose="020F0502020204030204" pitchFamily="34" charset="0"/>
              </a:rPr>
              <a:t> Dynasty</a:t>
            </a:r>
          </a:p>
          <a:p>
            <a:pPr marL="457200" indent="-457200" algn="l">
              <a:buFont typeface="+mj-lt"/>
              <a:buAutoNum type="arabicPeriod"/>
            </a:pPr>
            <a:r>
              <a:rPr lang="en-US" dirty="0">
                <a:solidFill>
                  <a:schemeClr val="bg1">
                    <a:lumMod val="95000"/>
                  </a:schemeClr>
                </a:solidFill>
                <a:latin typeface="VAGRounded BT" panose="020F0702020204020204" pitchFamily="34" charset="0"/>
                <a:cs typeface="Calibri" panose="020F0502020204030204" pitchFamily="34" charset="0"/>
              </a:rPr>
              <a:t>Even if the original </a:t>
            </a:r>
            <a:r>
              <a:rPr lang="en-US" i="1" dirty="0">
                <a:solidFill>
                  <a:schemeClr val="bg1">
                    <a:lumMod val="95000"/>
                  </a:schemeClr>
                </a:solidFill>
                <a:latin typeface="VAGRounded BT" panose="020F0702020204020204" pitchFamily="34" charset="0"/>
                <a:cs typeface="Calibri" panose="020F0502020204030204" pitchFamily="34" charset="0"/>
              </a:rPr>
              <a:t>in situ</a:t>
            </a:r>
            <a:r>
              <a:rPr lang="en-US" dirty="0">
                <a:solidFill>
                  <a:schemeClr val="bg1">
                    <a:lumMod val="95000"/>
                  </a:schemeClr>
                </a:solidFill>
                <a:latin typeface="VAGRounded BT" panose="020F0702020204020204" pitchFamily="34" charset="0"/>
                <a:cs typeface="Calibri" panose="020F0502020204030204" pitchFamily="34" charset="0"/>
              </a:rPr>
              <a:t> locations of the papyri were known it is no help in determining observation city for the rising of Sirius because observations could have been made hundreds of kilometers from the city where the papyri were stored. </a:t>
            </a:r>
          </a:p>
          <a:p>
            <a:pPr marL="457200" indent="-457200" algn="l">
              <a:buFont typeface="+mj-lt"/>
              <a:buAutoNum type="arabicPeriod"/>
            </a:pPr>
            <a:r>
              <a:rPr lang="en-US" dirty="0">
                <a:solidFill>
                  <a:schemeClr val="bg1">
                    <a:lumMod val="95000"/>
                  </a:schemeClr>
                </a:solidFill>
                <a:latin typeface="VAGRounded BT" panose="020F0702020204020204" pitchFamily="34" charset="0"/>
                <a:cs typeface="Calibri" panose="020F0502020204030204" pitchFamily="34" charset="0"/>
              </a:rPr>
              <a:t>Concluding that the rising of Sirius was observed in the same city where is was purchased is like claiming a Dead Sea Scroll purchased in NYC is evidence the Hebrews inhabited Manhattan 2000 years ago.</a:t>
            </a:r>
          </a:p>
          <a:p>
            <a:pPr marL="457200" indent="-457200" algn="l">
              <a:buFont typeface="+mj-lt"/>
              <a:buAutoNum type="arabicPeriod"/>
            </a:pPr>
            <a:r>
              <a:rPr lang="en-US" dirty="0">
                <a:solidFill>
                  <a:srgbClr val="FFFF00"/>
                </a:solidFill>
                <a:latin typeface="VAGRounded BT" panose="020F0702020204020204" pitchFamily="34" charset="0"/>
                <a:cs typeface="Calibri" panose="020F0502020204030204" pitchFamily="34" charset="0"/>
              </a:rPr>
              <a:t>The city of observation of the rising of Sirius determines if high or low Egyptian chronology is correct, which in turn, then determines whether Thutmoses III or Amenhotep II his son, was the Pharaoh of the exodus.</a:t>
            </a:r>
          </a:p>
          <a:p>
            <a:pPr marL="457200" indent="-457200" algn="l">
              <a:buFont typeface="+mj-lt"/>
              <a:buAutoNum type="arabicPeriod"/>
            </a:pPr>
            <a:endParaRPr lang="en-US" dirty="0">
              <a:solidFill>
                <a:schemeClr val="bg1">
                  <a:lumMod val="95000"/>
                </a:schemeClr>
              </a:solidFill>
              <a:latin typeface="VAGRounded BT" panose="020F0702020204020204" pitchFamily="34" charset="0"/>
              <a:cs typeface="Calibri" panose="020F0502020204030204" pitchFamily="34" charset="0"/>
            </a:endParaRPr>
          </a:p>
        </p:txBody>
      </p:sp>
    </p:spTree>
    <p:extLst>
      <p:ext uri="{BB962C8B-B14F-4D97-AF65-F5344CB8AC3E}">
        <p14:creationId xmlns:p14="http://schemas.microsoft.com/office/powerpoint/2010/main" val="3976991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air, jumping, night&#10;&#10;Description automatically generated">
            <a:extLst>
              <a:ext uri="{FF2B5EF4-FFF2-40B4-BE49-F238E27FC236}">
                <a16:creationId xmlns:a16="http://schemas.microsoft.com/office/drawing/2014/main" id="{E14D4F59-CB6D-4942-89E7-01EF893FD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7"/>
            <a:ext cx="12192000" cy="691853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B7700FC-79A5-4BDB-9560-9A09D3A39063}"/>
              </a:ext>
            </a:extLst>
          </p:cNvPr>
          <p:cNvPicPr>
            <a:picLocks noChangeAspect="1"/>
          </p:cNvPicPr>
          <p:nvPr/>
        </p:nvPicPr>
        <p:blipFill rotWithShape="1">
          <a:blip r:embed="rId3">
            <a:extLst>
              <a:ext uri="{28A0092B-C50C-407E-A947-70E740481C1C}">
                <a14:useLocalDpi xmlns:a14="http://schemas.microsoft.com/office/drawing/2010/main" val="0"/>
              </a:ext>
            </a:extLst>
          </a:blip>
          <a:srcRect l="4442" r="22332"/>
          <a:stretch/>
        </p:blipFill>
        <p:spPr>
          <a:xfrm flipH="1">
            <a:off x="9512292" y="4744720"/>
            <a:ext cx="2679708" cy="2185924"/>
          </a:xfrm>
          <a:prstGeom prst="rect">
            <a:avLst/>
          </a:prstGeom>
        </p:spPr>
      </p:pic>
      <p:pic>
        <p:nvPicPr>
          <p:cNvPr id="3" name="Picture 2" descr="A bright light in the sky&#10;&#10;Description automatically generated with medium confidence">
            <a:extLst>
              <a:ext uri="{FF2B5EF4-FFF2-40B4-BE49-F238E27FC236}">
                <a16:creationId xmlns:a16="http://schemas.microsoft.com/office/drawing/2014/main" id="{88FCA644-5CC3-4A6B-A8FF-8893519C0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29" y="96133"/>
            <a:ext cx="3395582" cy="3908481"/>
          </a:xfrm>
          <a:prstGeom prst="rect">
            <a:avLst/>
          </a:prstGeom>
        </p:spPr>
      </p:pic>
      <p:sp>
        <p:nvSpPr>
          <p:cNvPr id="8" name="Content Placeholder 2">
            <a:extLst>
              <a:ext uri="{FF2B5EF4-FFF2-40B4-BE49-F238E27FC236}">
                <a16:creationId xmlns:a16="http://schemas.microsoft.com/office/drawing/2014/main" id="{91123E00-A678-428B-86B7-9507E648D431}"/>
              </a:ext>
            </a:extLst>
          </p:cNvPr>
          <p:cNvSpPr txBox="1">
            <a:spLocks/>
          </p:cNvSpPr>
          <p:nvPr/>
        </p:nvSpPr>
        <p:spPr>
          <a:xfrm>
            <a:off x="512544" y="1835453"/>
            <a:ext cx="2646145" cy="884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ln>
                  <a:solidFill>
                    <a:schemeClr val="bg1"/>
                  </a:solidFill>
                </a:ln>
                <a:latin typeface="VAGRounded BT" panose="020F0702020204020204" pitchFamily="34" charset="0"/>
                <a:cs typeface="Calibri" panose="020F0502020204030204" pitchFamily="34" charset="0"/>
              </a:rPr>
              <a:t>Memphis?</a:t>
            </a:r>
          </a:p>
        </p:txBody>
      </p:sp>
      <p:sp>
        <p:nvSpPr>
          <p:cNvPr id="7" name="TextBox 6">
            <a:extLst>
              <a:ext uri="{FF2B5EF4-FFF2-40B4-BE49-F238E27FC236}">
                <a16:creationId xmlns:a16="http://schemas.microsoft.com/office/drawing/2014/main" id="{D462C157-3A3F-4C99-9C85-BD9201C1C9AF}"/>
              </a:ext>
            </a:extLst>
          </p:cNvPr>
          <p:cNvSpPr txBox="1"/>
          <p:nvPr/>
        </p:nvSpPr>
        <p:spPr>
          <a:xfrm>
            <a:off x="259080" y="96521"/>
            <a:ext cx="12120880" cy="738664"/>
          </a:xfrm>
          <a:prstGeom prst="rect">
            <a:avLst/>
          </a:prstGeom>
          <a:noFill/>
        </p:spPr>
        <p:txBody>
          <a:bodyPr wrap="square">
            <a:spAutoFit/>
          </a:bodyPr>
          <a:lstStyle/>
          <a:p>
            <a:pPr marR="0" lvl="0">
              <a:spcBef>
                <a:spcPts val="0"/>
              </a:spcBef>
              <a:spcAft>
                <a:spcPts val="0"/>
              </a:spcAft>
              <a:tabLst>
                <a:tab pos="457200" algn="l"/>
              </a:tabLst>
            </a:pPr>
            <a:r>
              <a:rPr lang="en-US" sz="4200" dirty="0">
                <a:ln>
                  <a:solidFill>
                    <a:schemeClr val="tx1"/>
                  </a:solidFill>
                </a:ln>
                <a:solidFill>
                  <a:schemeClr val="bg1"/>
                </a:solidFill>
                <a:latin typeface="VAGRounded BT" panose="020F0702020204020204" pitchFamily="34" charset="0"/>
                <a:ea typeface="Times New Roman" panose="02020603050405020304" pitchFamily="18" charset="0"/>
              </a:rPr>
              <a:t>In which city was the rising of Sirius observed?</a:t>
            </a:r>
            <a:endParaRPr lang="en-US" sz="4200" dirty="0">
              <a:ln>
                <a:solidFill>
                  <a:schemeClr val="tx1"/>
                </a:solidFill>
              </a:ln>
              <a:solidFill>
                <a:schemeClr val="bg1"/>
              </a:solidFill>
              <a:effectLst/>
              <a:latin typeface="VAGRounded BT" panose="020F0702020204020204" pitchFamily="34" charset="0"/>
              <a:ea typeface="Times New Roman" panose="02020603050405020304" pitchFamily="18" charset="0"/>
            </a:endParaRPr>
          </a:p>
        </p:txBody>
      </p:sp>
      <p:pic>
        <p:nvPicPr>
          <p:cNvPr id="9" name="Picture 8" descr="A bright light in the sky&#10;&#10;Description automatically generated with medium confidence">
            <a:extLst>
              <a:ext uri="{FF2B5EF4-FFF2-40B4-BE49-F238E27FC236}">
                <a16:creationId xmlns:a16="http://schemas.microsoft.com/office/drawing/2014/main" id="{0A65BE5F-0433-4735-B954-144295C2D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79956">
            <a:off x="-55481" y="3399208"/>
            <a:ext cx="3395582" cy="3908481"/>
          </a:xfrm>
          <a:prstGeom prst="rect">
            <a:avLst/>
          </a:prstGeom>
        </p:spPr>
      </p:pic>
      <p:pic>
        <p:nvPicPr>
          <p:cNvPr id="10" name="Picture 9" descr="A bright light in the sky&#10;&#10;Description automatically generated with medium confidence">
            <a:extLst>
              <a:ext uri="{FF2B5EF4-FFF2-40B4-BE49-F238E27FC236}">
                <a16:creationId xmlns:a16="http://schemas.microsoft.com/office/drawing/2014/main" id="{A235D2F0-9053-479F-8F64-51DE5E108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689" y="3720033"/>
            <a:ext cx="3395582" cy="3908482"/>
          </a:xfrm>
          <a:prstGeom prst="rect">
            <a:avLst/>
          </a:prstGeom>
        </p:spPr>
      </p:pic>
      <p:pic>
        <p:nvPicPr>
          <p:cNvPr id="11" name="Picture 10" descr="A bright light in the sky&#10;&#10;Description automatically generated with medium confidence">
            <a:extLst>
              <a:ext uri="{FF2B5EF4-FFF2-40B4-BE49-F238E27FC236}">
                <a16:creationId xmlns:a16="http://schemas.microsoft.com/office/drawing/2014/main" id="{F70ABEF4-9628-40D4-ACD7-1C2C18B51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980839">
            <a:off x="4012002" y="192124"/>
            <a:ext cx="3395582" cy="3908481"/>
          </a:xfrm>
          <a:prstGeom prst="rect">
            <a:avLst/>
          </a:prstGeom>
        </p:spPr>
      </p:pic>
      <p:sp>
        <p:nvSpPr>
          <p:cNvPr id="12" name="Content Placeholder 2">
            <a:extLst>
              <a:ext uri="{FF2B5EF4-FFF2-40B4-BE49-F238E27FC236}">
                <a16:creationId xmlns:a16="http://schemas.microsoft.com/office/drawing/2014/main" id="{10F6188E-3777-4DB4-B0A4-DD2D6BBDA6E8}"/>
              </a:ext>
            </a:extLst>
          </p:cNvPr>
          <p:cNvSpPr txBox="1">
            <a:spLocks/>
          </p:cNvSpPr>
          <p:nvPr/>
        </p:nvSpPr>
        <p:spPr>
          <a:xfrm>
            <a:off x="5077051" y="1835453"/>
            <a:ext cx="2646145" cy="884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ln>
                  <a:solidFill>
                    <a:schemeClr val="bg1"/>
                  </a:solidFill>
                </a:ln>
                <a:latin typeface="VAGRounded BT" panose="020F0702020204020204" pitchFamily="34" charset="0"/>
                <a:cs typeface="Calibri" panose="020F0502020204030204" pitchFamily="34" charset="0"/>
              </a:rPr>
              <a:t>Lahun?</a:t>
            </a:r>
          </a:p>
        </p:txBody>
      </p:sp>
      <p:sp>
        <p:nvSpPr>
          <p:cNvPr id="14" name="Content Placeholder 2">
            <a:extLst>
              <a:ext uri="{FF2B5EF4-FFF2-40B4-BE49-F238E27FC236}">
                <a16:creationId xmlns:a16="http://schemas.microsoft.com/office/drawing/2014/main" id="{6EEB4A8E-1B95-4B88-B02B-9BB3BD4D029D}"/>
              </a:ext>
            </a:extLst>
          </p:cNvPr>
          <p:cNvSpPr txBox="1">
            <a:spLocks/>
          </p:cNvSpPr>
          <p:nvPr/>
        </p:nvSpPr>
        <p:spPr>
          <a:xfrm>
            <a:off x="3737565" y="5354930"/>
            <a:ext cx="2646145" cy="884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ln>
                  <a:solidFill>
                    <a:schemeClr val="bg1"/>
                  </a:solidFill>
                </a:ln>
                <a:latin typeface="VAGRounded BT" panose="020F0702020204020204" pitchFamily="34" charset="0"/>
                <a:cs typeface="Calibri" panose="020F0502020204030204" pitchFamily="34" charset="0"/>
              </a:rPr>
              <a:t>Thebes?</a:t>
            </a:r>
          </a:p>
        </p:txBody>
      </p:sp>
      <p:pic>
        <p:nvPicPr>
          <p:cNvPr id="15" name="Picture 14" descr="A bright light in the sky&#10;&#10;Description automatically generated with medium confidence">
            <a:extLst>
              <a:ext uri="{FF2B5EF4-FFF2-40B4-BE49-F238E27FC236}">
                <a16:creationId xmlns:a16="http://schemas.microsoft.com/office/drawing/2014/main" id="{39780F89-E81D-419C-A3B1-899EDE5E6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91095">
            <a:off x="2467030" y="1704734"/>
            <a:ext cx="3395582" cy="3908481"/>
          </a:xfrm>
          <a:prstGeom prst="rect">
            <a:avLst/>
          </a:prstGeom>
        </p:spPr>
      </p:pic>
      <p:sp>
        <p:nvSpPr>
          <p:cNvPr id="16" name="Content Placeholder 2">
            <a:extLst>
              <a:ext uri="{FF2B5EF4-FFF2-40B4-BE49-F238E27FC236}">
                <a16:creationId xmlns:a16="http://schemas.microsoft.com/office/drawing/2014/main" id="{E2E3CAA3-4E65-4F15-8858-87797F9B11C3}"/>
              </a:ext>
            </a:extLst>
          </p:cNvPr>
          <p:cNvSpPr txBox="1">
            <a:spLocks/>
          </p:cNvSpPr>
          <p:nvPr/>
        </p:nvSpPr>
        <p:spPr>
          <a:xfrm>
            <a:off x="3366144" y="3379615"/>
            <a:ext cx="2646145" cy="884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err="1">
                <a:ln>
                  <a:solidFill>
                    <a:schemeClr val="bg1"/>
                  </a:solidFill>
                </a:ln>
                <a:latin typeface="VAGRounded BT" panose="020F0702020204020204" pitchFamily="34" charset="0"/>
                <a:cs typeface="Calibri" panose="020F0502020204030204" pitchFamily="34" charset="0"/>
              </a:rPr>
              <a:t>Itjtawy</a:t>
            </a:r>
            <a:r>
              <a:rPr lang="en-US" sz="4000" dirty="0">
                <a:ln>
                  <a:solidFill>
                    <a:schemeClr val="bg1"/>
                  </a:solidFill>
                </a:ln>
                <a:latin typeface="VAGRounded BT" panose="020F0702020204020204" pitchFamily="34" charset="0"/>
                <a:cs typeface="Calibri" panose="020F0502020204030204" pitchFamily="34" charset="0"/>
              </a:rPr>
              <a:t>?</a:t>
            </a:r>
          </a:p>
        </p:txBody>
      </p:sp>
      <p:sp>
        <p:nvSpPr>
          <p:cNvPr id="13" name="Content Placeholder 2">
            <a:extLst>
              <a:ext uri="{FF2B5EF4-FFF2-40B4-BE49-F238E27FC236}">
                <a16:creationId xmlns:a16="http://schemas.microsoft.com/office/drawing/2014/main" id="{47B5BD17-731A-4B7C-BB5A-1871E9E789C0}"/>
              </a:ext>
            </a:extLst>
          </p:cNvPr>
          <p:cNvSpPr txBox="1">
            <a:spLocks/>
          </p:cNvSpPr>
          <p:nvPr/>
        </p:nvSpPr>
        <p:spPr>
          <a:xfrm>
            <a:off x="119901" y="4856796"/>
            <a:ext cx="3043989" cy="88431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ln>
                  <a:solidFill>
                    <a:schemeClr val="bg1"/>
                  </a:solidFill>
                </a:ln>
                <a:latin typeface="VAGRounded BT" panose="020F0702020204020204" pitchFamily="34" charset="0"/>
                <a:cs typeface="Calibri" panose="020F0502020204030204" pitchFamily="34" charset="0"/>
              </a:rPr>
              <a:t>Elephantine?</a:t>
            </a:r>
          </a:p>
        </p:txBody>
      </p:sp>
    </p:spTree>
    <p:extLst>
      <p:ext uri="{BB962C8B-B14F-4D97-AF65-F5344CB8AC3E}">
        <p14:creationId xmlns:p14="http://schemas.microsoft.com/office/powerpoint/2010/main" val="322863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air, jumping, night&#10;&#10;Description automatically generated">
            <a:extLst>
              <a:ext uri="{FF2B5EF4-FFF2-40B4-BE49-F238E27FC236}">
                <a16:creationId xmlns:a16="http://schemas.microsoft.com/office/drawing/2014/main" id="{E14D4F59-CB6D-4942-89E7-01EF893FD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7"/>
            <a:ext cx="12192000" cy="6918537"/>
          </a:xfrm>
          <a:prstGeom prst="rect">
            <a:avLst/>
          </a:prstGeom>
        </p:spPr>
      </p:pic>
      <p:pic>
        <p:nvPicPr>
          <p:cNvPr id="3" name="Picture 2" descr="A bright light in the sky&#10;&#10;Description automatically generated with medium confidence">
            <a:extLst>
              <a:ext uri="{FF2B5EF4-FFF2-40B4-BE49-F238E27FC236}">
                <a16:creationId xmlns:a16="http://schemas.microsoft.com/office/drawing/2014/main" id="{88FCA644-5CC3-4A6B-A8FF-8893519C0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21855">
            <a:off x="1836215" y="-840487"/>
            <a:ext cx="7152495" cy="8232872"/>
          </a:xfrm>
          <a:prstGeom prst="rect">
            <a:avLst/>
          </a:prstGeom>
        </p:spPr>
      </p:pic>
      <p:sp>
        <p:nvSpPr>
          <p:cNvPr id="8" name="Content Placeholder 2">
            <a:extLst>
              <a:ext uri="{FF2B5EF4-FFF2-40B4-BE49-F238E27FC236}">
                <a16:creationId xmlns:a16="http://schemas.microsoft.com/office/drawing/2014/main" id="{91123E00-A678-428B-86B7-9507E648D431}"/>
              </a:ext>
            </a:extLst>
          </p:cNvPr>
          <p:cNvSpPr txBox="1">
            <a:spLocks/>
          </p:cNvSpPr>
          <p:nvPr/>
        </p:nvSpPr>
        <p:spPr>
          <a:xfrm>
            <a:off x="3855184" y="2727960"/>
            <a:ext cx="3312696" cy="10027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dirty="0">
                <a:ln>
                  <a:solidFill>
                    <a:schemeClr val="bg1"/>
                  </a:solidFill>
                </a:ln>
                <a:latin typeface="VAGRounded BT" panose="020F0702020204020204" pitchFamily="34" charset="0"/>
                <a:cs typeface="Calibri" panose="020F0502020204030204" pitchFamily="34" charset="0"/>
              </a:rPr>
              <a:t>Dallas</a:t>
            </a:r>
          </a:p>
        </p:txBody>
      </p:sp>
      <p:pic>
        <p:nvPicPr>
          <p:cNvPr id="6" name="Picture 5" descr="A picture containing text&#10;&#10;Description automatically generated">
            <a:extLst>
              <a:ext uri="{FF2B5EF4-FFF2-40B4-BE49-F238E27FC236}">
                <a16:creationId xmlns:a16="http://schemas.microsoft.com/office/drawing/2014/main" id="{DB7700FC-79A5-4BDB-9560-9A09D3A3906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9512" t="33433" r="34966"/>
          <a:stretch/>
        </p:blipFill>
        <p:spPr>
          <a:xfrm flipH="1">
            <a:off x="10193364" y="5062600"/>
            <a:ext cx="1998636" cy="1842594"/>
          </a:xfrm>
          <a:prstGeom prst="rect">
            <a:avLst/>
          </a:prstGeom>
        </p:spPr>
      </p:pic>
      <p:sp>
        <p:nvSpPr>
          <p:cNvPr id="15" name="TextBox 14">
            <a:extLst>
              <a:ext uri="{FF2B5EF4-FFF2-40B4-BE49-F238E27FC236}">
                <a16:creationId xmlns:a16="http://schemas.microsoft.com/office/drawing/2014/main" id="{097CF77E-CE2B-4358-AB9F-1A8D366810DB}"/>
              </a:ext>
            </a:extLst>
          </p:cNvPr>
          <p:cNvSpPr txBox="1"/>
          <p:nvPr/>
        </p:nvSpPr>
        <p:spPr>
          <a:xfrm>
            <a:off x="208280" y="6012957"/>
            <a:ext cx="10469880" cy="923330"/>
          </a:xfrm>
          <a:prstGeom prst="rect">
            <a:avLst/>
          </a:prstGeom>
          <a:noFill/>
        </p:spPr>
        <p:txBody>
          <a:bodyPr wrap="square">
            <a:spAutoFit/>
          </a:bodyPr>
          <a:lstStyle/>
          <a:p>
            <a:pPr marR="0" lvl="0">
              <a:spcBef>
                <a:spcPts val="0"/>
              </a:spcBef>
              <a:spcAft>
                <a:spcPts val="0"/>
              </a:spcAft>
              <a:tabLst>
                <a:tab pos="457200" algn="l"/>
              </a:tabLst>
            </a:pPr>
            <a:r>
              <a:rPr lang="en-US" sz="5400" dirty="0">
                <a:ln>
                  <a:solidFill>
                    <a:schemeClr val="tx1"/>
                  </a:solidFill>
                </a:ln>
                <a:solidFill>
                  <a:schemeClr val="bg1"/>
                </a:solidFill>
                <a:latin typeface="VAGRounded BT" panose="020F0702020204020204" pitchFamily="34" charset="0"/>
                <a:ea typeface="Times New Roman" panose="02020603050405020304" pitchFamily="18" charset="0"/>
              </a:rPr>
              <a:t>Thankyou for listening</a:t>
            </a:r>
            <a:endParaRPr lang="en-US" sz="5400" dirty="0">
              <a:ln>
                <a:solidFill>
                  <a:schemeClr val="tx1"/>
                </a:solidFill>
              </a:ln>
              <a:solidFill>
                <a:schemeClr val="bg1"/>
              </a:solidFill>
              <a:effectLst/>
              <a:latin typeface="VAGRounded BT" panose="020F0702020204020204" pitchFamily="34" charset="0"/>
              <a:ea typeface="Times New Roman" panose="02020603050405020304" pitchFamily="18" charset="0"/>
            </a:endParaRPr>
          </a:p>
        </p:txBody>
      </p:sp>
      <p:sp>
        <p:nvSpPr>
          <p:cNvPr id="16" name="Content Placeholder 2">
            <a:extLst>
              <a:ext uri="{FF2B5EF4-FFF2-40B4-BE49-F238E27FC236}">
                <a16:creationId xmlns:a16="http://schemas.microsoft.com/office/drawing/2014/main" id="{5FEE70A9-7995-48F7-92DB-ED8E9F841C56}"/>
              </a:ext>
            </a:extLst>
          </p:cNvPr>
          <p:cNvSpPr txBox="1">
            <a:spLocks/>
          </p:cNvSpPr>
          <p:nvPr/>
        </p:nvSpPr>
        <p:spPr>
          <a:xfrm>
            <a:off x="3786872" y="3579479"/>
            <a:ext cx="3312696" cy="121329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dirty="0">
                <a:ln>
                  <a:solidFill>
                    <a:schemeClr val="bg1"/>
                  </a:solidFill>
                </a:ln>
                <a:latin typeface="VAGRounded BT" panose="020F0702020204020204" pitchFamily="34" charset="0"/>
                <a:cs typeface="Calibri" panose="020F0502020204030204" pitchFamily="34" charset="0"/>
              </a:rPr>
              <a:t>We report</a:t>
            </a:r>
          </a:p>
          <a:p>
            <a:pPr algn="l"/>
            <a:r>
              <a:rPr lang="en-US" sz="6600" dirty="0">
                <a:ln>
                  <a:solidFill>
                    <a:schemeClr val="bg1"/>
                  </a:solidFill>
                </a:ln>
                <a:latin typeface="VAGRounded BT" panose="020F0702020204020204" pitchFamily="34" charset="0"/>
                <a:cs typeface="Calibri" panose="020F0502020204030204" pitchFamily="34" charset="0"/>
              </a:rPr>
              <a:t>  You decide</a:t>
            </a:r>
          </a:p>
        </p:txBody>
      </p:sp>
    </p:spTree>
    <p:extLst>
      <p:ext uri="{BB962C8B-B14F-4D97-AF65-F5344CB8AC3E}">
        <p14:creationId xmlns:p14="http://schemas.microsoft.com/office/powerpoint/2010/main" val="1128720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air, jumping, night&#10;&#10;Description automatically generated">
            <a:extLst>
              <a:ext uri="{FF2B5EF4-FFF2-40B4-BE49-F238E27FC236}">
                <a16:creationId xmlns:a16="http://schemas.microsoft.com/office/drawing/2014/main" id="{E14D4F59-CB6D-4942-89E7-01EF893FD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7"/>
            <a:ext cx="12192000" cy="6918537"/>
          </a:xfrm>
          <a:prstGeom prst="rect">
            <a:avLst/>
          </a:prstGeom>
        </p:spPr>
      </p:pic>
      <p:sp>
        <p:nvSpPr>
          <p:cNvPr id="8" name="Content Placeholder 2">
            <a:extLst>
              <a:ext uri="{FF2B5EF4-FFF2-40B4-BE49-F238E27FC236}">
                <a16:creationId xmlns:a16="http://schemas.microsoft.com/office/drawing/2014/main" id="{91123E00-A678-428B-86B7-9507E648D431}"/>
              </a:ext>
            </a:extLst>
          </p:cNvPr>
          <p:cNvSpPr txBox="1">
            <a:spLocks/>
          </p:cNvSpPr>
          <p:nvPr/>
        </p:nvSpPr>
        <p:spPr>
          <a:xfrm>
            <a:off x="76200" y="392684"/>
            <a:ext cx="8046720" cy="48955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dirty="0">
                <a:ln w="19050">
                  <a:solidFill>
                    <a:schemeClr val="bg1"/>
                  </a:solidFill>
                </a:ln>
                <a:latin typeface="VAGRounded BT" panose="020F0702020204020204" pitchFamily="34" charset="0"/>
                <a:cs typeface="Calibri" panose="020F0502020204030204" pitchFamily="34" charset="0"/>
              </a:rPr>
              <a:t>PowerPoint:</a:t>
            </a:r>
          </a:p>
          <a:p>
            <a:pPr algn="l"/>
            <a:r>
              <a:rPr lang="en-US" sz="6600" dirty="0">
                <a:ln w="19050">
                  <a:solidFill>
                    <a:schemeClr val="bg1"/>
                  </a:solidFill>
                </a:ln>
                <a:latin typeface="VAGRounded BT" panose="020F0702020204020204" pitchFamily="34" charset="0"/>
                <a:cs typeface="Calibri" panose="020F0502020204030204" pitchFamily="34" charset="0"/>
              </a:rPr>
              <a:t>www.Bible.ca/NEAS</a:t>
            </a:r>
          </a:p>
          <a:p>
            <a:pPr algn="l"/>
            <a:r>
              <a:rPr lang="en-US" sz="6600" dirty="0">
                <a:ln w="19050">
                  <a:solidFill>
                    <a:schemeClr val="bg1"/>
                  </a:solidFill>
                </a:ln>
                <a:latin typeface="VAGRounded BT" panose="020F0702020204020204" pitchFamily="34" charset="0"/>
                <a:cs typeface="Calibri" panose="020F0502020204030204" pitchFamily="34" charset="0"/>
              </a:rPr>
              <a:t>Steven Rudd</a:t>
            </a:r>
          </a:p>
          <a:p>
            <a:pPr algn="l"/>
            <a:r>
              <a:rPr lang="en-US" sz="6600" dirty="0">
                <a:ln w="19050">
                  <a:solidFill>
                    <a:schemeClr val="bg1"/>
                  </a:solidFill>
                </a:ln>
                <a:latin typeface="VAGRounded BT" panose="020F0702020204020204" pitchFamily="34" charset="0"/>
                <a:cs typeface="Calibri" panose="020F0502020204030204" pitchFamily="34" charset="0"/>
              </a:rPr>
              <a:t>ETS/NEAS</a:t>
            </a:r>
          </a:p>
          <a:p>
            <a:pPr algn="l"/>
            <a:r>
              <a:rPr lang="en-US" sz="6600" dirty="0">
                <a:ln w="19050">
                  <a:solidFill>
                    <a:schemeClr val="bg1"/>
                  </a:solidFill>
                </a:ln>
                <a:latin typeface="VAGRounded BT" panose="020F0702020204020204" pitchFamily="34" charset="0"/>
                <a:cs typeface="Calibri" panose="020F0502020204030204" pitchFamily="34" charset="0"/>
              </a:rPr>
              <a:t>Dallas, Nov 2021</a:t>
            </a:r>
          </a:p>
        </p:txBody>
      </p:sp>
      <p:pic>
        <p:nvPicPr>
          <p:cNvPr id="6" name="Picture 5" descr="A picture containing text&#10;&#10;Description automatically generated">
            <a:extLst>
              <a:ext uri="{FF2B5EF4-FFF2-40B4-BE49-F238E27FC236}">
                <a16:creationId xmlns:a16="http://schemas.microsoft.com/office/drawing/2014/main" id="{DB7700FC-79A5-4BDB-9560-9A09D3A39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12" t="33433" r="34966"/>
          <a:stretch/>
        </p:blipFill>
        <p:spPr>
          <a:xfrm flipH="1">
            <a:off x="10193364" y="5062600"/>
            <a:ext cx="1998636" cy="1842594"/>
          </a:xfrm>
          <a:prstGeom prst="rect">
            <a:avLst/>
          </a:prstGeom>
        </p:spPr>
      </p:pic>
    </p:spTree>
    <p:extLst>
      <p:ext uri="{BB962C8B-B14F-4D97-AF65-F5344CB8AC3E}">
        <p14:creationId xmlns:p14="http://schemas.microsoft.com/office/powerpoint/2010/main" val="6631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pdet | Egyptian Gods, Goddesses, and Deities&amp;quot; Greeting Card by  FreshThreadShop | Redbubble">
            <a:extLst>
              <a:ext uri="{FF2B5EF4-FFF2-40B4-BE49-F238E27FC236}">
                <a16:creationId xmlns:a16="http://schemas.microsoft.com/office/drawing/2014/main" id="{E724BB96-5D9D-4344-BE44-77E7A6B27AC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9160" t="13037" r="25902" b="18963"/>
          <a:stretch/>
        </p:blipFill>
        <p:spPr bwMode="auto">
          <a:xfrm flipH="1">
            <a:off x="0" y="52452"/>
            <a:ext cx="3373120" cy="68055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E3BA8E-B6E1-4DCC-BAE4-06A781C2FD62}"/>
              </a:ext>
            </a:extLst>
          </p:cNvPr>
          <p:cNvSpPr txBox="1"/>
          <p:nvPr/>
        </p:nvSpPr>
        <p:spPr>
          <a:xfrm>
            <a:off x="2987040" y="1158240"/>
            <a:ext cx="9022080" cy="5262979"/>
          </a:xfrm>
          <a:prstGeom prst="rect">
            <a:avLst/>
          </a:prstGeom>
          <a:noFill/>
        </p:spPr>
        <p:txBody>
          <a:bodyPr wrap="square">
            <a:spAutoFit/>
          </a:bodyPr>
          <a:lstStyle/>
          <a:p>
            <a:pPr marR="0" lvl="0">
              <a:spcBef>
                <a:spcPts val="0"/>
              </a:spcBef>
              <a:spcAft>
                <a:spcPts val="0"/>
              </a:spcAft>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Sirius is the brightest star in night sky and the brightest star in the Canis Major constellation.</a:t>
            </a:r>
            <a:endParaRPr lang="en-US" sz="2400" dirty="0">
              <a:solidFill>
                <a:srgbClr val="000000"/>
              </a:solidFill>
              <a:effectLst/>
              <a:latin typeface="Calibri" panose="020F0502020204030204" pitchFamily="34" charset="0"/>
              <a:ea typeface="Times New Roman" panose="02020603050405020304" pitchFamily="18" charset="0"/>
            </a:endParaRPr>
          </a:p>
          <a:p>
            <a:pPr marL="285750" indent="-285750">
              <a:buFont typeface="+mj-lt"/>
              <a:buAutoNum type="arabicPeriod"/>
              <a:tabLst>
                <a:tab pos="9144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modern astronomy, Sirius is known as “α Canis </a:t>
            </a:r>
            <a:r>
              <a:rPr lang="en-US"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Majoris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solidFill>
                <a:srgbClr val="000000"/>
              </a:solidFill>
              <a:effectLst/>
              <a:latin typeface="Calibri" panose="020F0502020204030204" pitchFamily="34" charset="0"/>
              <a:ea typeface="Times New Roman" panose="02020603050405020304" pitchFamily="18" charset="0"/>
            </a:endParaRPr>
          </a:p>
          <a:p>
            <a:pPr marL="285750" indent="-285750">
              <a:buFont typeface="+mj-lt"/>
              <a:buAutoNum type="arabicPeriod"/>
              <a:tabLst>
                <a:tab pos="9144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Sirius is known colloquially as the "Dog Star".</a:t>
            </a:r>
            <a:endParaRPr lang="en-US" sz="2400" dirty="0">
              <a:solidFill>
                <a:srgbClr val="000000"/>
              </a:solidFill>
              <a:effectLst/>
              <a:latin typeface="Calibri" panose="020F0502020204030204" pitchFamily="34" charset="0"/>
              <a:ea typeface="Times New Roman" panose="02020603050405020304" pitchFamily="18" charset="0"/>
            </a:endParaRPr>
          </a:p>
          <a:p>
            <a:pPr marL="285750" indent="-285750">
              <a:buFont typeface="+mj-lt"/>
              <a:buAutoNum type="arabicPeriod"/>
              <a:tabLst>
                <a:tab pos="9144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the Egyptians Sirius was the “Dog Star” goddess “</a:t>
            </a:r>
            <a:r>
              <a:rPr lang="en-US"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Sopdet</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who is depicted with a five-pointed star over her head.</a:t>
            </a:r>
            <a:endParaRPr lang="en-US" sz="2400" dirty="0">
              <a:solidFill>
                <a:srgbClr val="000000"/>
              </a:solidFill>
              <a:effectLst/>
              <a:latin typeface="Calibri" panose="020F0502020204030204" pitchFamily="34" charset="0"/>
              <a:ea typeface="Times New Roman" panose="02020603050405020304" pitchFamily="18" charset="0"/>
            </a:endParaRPr>
          </a:p>
          <a:p>
            <a:pPr marL="285750" indent="-285750">
              <a:buFont typeface="+mj-lt"/>
              <a:buAutoNum type="arabicPeriod"/>
              <a:tabLst>
                <a:tab pos="9144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the Greeks Sirius was called Sothis.</a:t>
            </a:r>
            <a:endParaRPr lang="en-US" sz="2400" dirty="0">
              <a:solidFill>
                <a:srgbClr val="000000"/>
              </a:solidFill>
              <a:effectLst/>
              <a:latin typeface="Calibri" panose="020F0502020204030204" pitchFamily="34" charset="0"/>
              <a:ea typeface="Times New Roman" panose="02020603050405020304" pitchFamily="18" charset="0"/>
            </a:endParaRPr>
          </a:p>
          <a:p>
            <a:pPr marL="285750" indent="-285750">
              <a:buFont typeface="+mj-lt"/>
              <a:buAutoNum type="arabicPeriod"/>
              <a:tabLst>
                <a:tab pos="9144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Sirius = Sothis = </a:t>
            </a:r>
            <a:r>
              <a:rPr lang="en-US"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Sopdet</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Dog Star.</a:t>
            </a:r>
            <a:endParaRPr lang="en-US" sz="2400" dirty="0">
              <a:solidFill>
                <a:srgbClr val="000000"/>
              </a:solidFill>
              <a:effectLst/>
              <a:latin typeface="Calibri" panose="020F0502020204030204" pitchFamily="34" charset="0"/>
              <a:ea typeface="Times New Roman" panose="02020603050405020304" pitchFamily="18" charset="0"/>
            </a:endParaRPr>
          </a:p>
          <a:p>
            <a:pPr marR="0" lvl="0">
              <a:spcBef>
                <a:spcPts val="0"/>
              </a:spcBef>
              <a:spcAft>
                <a:spcPts val="0"/>
              </a:spcAft>
              <a:tabLst>
                <a:tab pos="457200" algn="l"/>
              </a:tabLst>
            </a:pPr>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spcBef>
                <a:spcPts val="0"/>
              </a:spcBef>
              <a:spcAft>
                <a:spcPts val="0"/>
              </a:spcAft>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“heliacal rising of Sirius” is the first day the “Dog Star” becomes visible just before sunrise, after a period of invisibility at a specific geographic location. Sirius rises on the same day of the solar Calendar at the same observation location. For example, in Cairo, Sirius rises ever year on July 19 in the Julian calendar.</a:t>
            </a:r>
            <a:endParaRPr lang="en-US" sz="2400" dirty="0">
              <a:solidFill>
                <a:srgbClr val="000000"/>
              </a:solidFill>
              <a:effectLst/>
              <a:latin typeface="Calibri" panose="020F050202020403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6DE1E14D-39CE-4039-86B4-206771063A09}"/>
              </a:ext>
            </a:extLst>
          </p:cNvPr>
          <p:cNvSpPr txBox="1"/>
          <p:nvPr/>
        </p:nvSpPr>
        <p:spPr>
          <a:xfrm>
            <a:off x="1798320" y="168982"/>
            <a:ext cx="9768840" cy="923330"/>
          </a:xfrm>
          <a:prstGeom prst="rect">
            <a:avLst/>
          </a:prstGeom>
          <a:noFill/>
        </p:spPr>
        <p:txBody>
          <a:bodyPr wrap="square">
            <a:spAutoFit/>
          </a:bodyPr>
          <a:lstStyle/>
          <a:p>
            <a:r>
              <a:rPr lang="en-US" sz="5400" dirty="0">
                <a:solidFill>
                  <a:srgbClr val="000000"/>
                </a:solidFill>
                <a:latin typeface="VAGRounded BT" panose="020F0702020204020204" pitchFamily="34" charset="0"/>
                <a:ea typeface="Times New Roman" panose="02020603050405020304" pitchFamily="18" charset="0"/>
                <a:cs typeface="Calibri" panose="020F0502020204030204" pitchFamily="34" charset="0"/>
              </a:rPr>
              <a:t>H</a:t>
            </a:r>
            <a:r>
              <a:rPr lang="en-US" sz="5400" dirty="0">
                <a:solidFill>
                  <a:srgbClr val="000000"/>
                </a:solidFill>
                <a:effectLst/>
                <a:latin typeface="VAGRounded BT" panose="020F0702020204020204" pitchFamily="34" charset="0"/>
                <a:ea typeface="Times New Roman" panose="02020603050405020304" pitchFamily="18" charset="0"/>
                <a:cs typeface="Calibri" panose="020F0502020204030204" pitchFamily="34" charset="0"/>
              </a:rPr>
              <a:t>eliacal rising of Sirius</a:t>
            </a:r>
            <a:endParaRPr lang="en-US" sz="5400" dirty="0">
              <a:latin typeface="VAGRounded BT" panose="020F0702020204020204" pitchFamily="34" charset="0"/>
            </a:endParaRPr>
          </a:p>
        </p:txBody>
      </p:sp>
    </p:spTree>
    <p:extLst>
      <p:ext uri="{BB962C8B-B14F-4D97-AF65-F5344CB8AC3E}">
        <p14:creationId xmlns:p14="http://schemas.microsoft.com/office/powerpoint/2010/main" val="1063611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18621DE-88DC-4F9B-9FBC-CB372050E5CE}"/>
              </a:ext>
            </a:extLst>
          </p:cNvPr>
          <p:cNvPicPr>
            <a:picLocks noChangeAspect="1"/>
          </p:cNvPicPr>
          <p:nvPr/>
        </p:nvPicPr>
        <p:blipFill>
          <a:blip r:embed="rId2"/>
          <a:stretch>
            <a:fillRect/>
          </a:stretch>
        </p:blipFill>
        <p:spPr>
          <a:xfrm>
            <a:off x="7248824" y="944267"/>
            <a:ext cx="5098952" cy="5913733"/>
          </a:xfrm>
          <a:prstGeom prst="rect">
            <a:avLst/>
          </a:prstGeom>
        </p:spPr>
      </p:pic>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85536" y="19978"/>
            <a:ext cx="10917115" cy="6646636"/>
          </a:xfrm>
        </p:spPr>
        <p:txBody>
          <a:bodyPr>
            <a:normAutofit fontScale="90000"/>
          </a:bodyPr>
          <a:lstStyle/>
          <a:p>
            <a:pPr marL="0" marR="0">
              <a:spcBef>
                <a:spcPts val="0"/>
              </a:spcBef>
              <a:spcAft>
                <a:spcPts val="0"/>
              </a:spcAft>
            </a:pPr>
            <a:r>
              <a:rPr lang="en-US" sz="3600" b="1" dirty="0">
                <a:effectLst/>
                <a:latin typeface="VAGRounded BT" panose="020F0702020204020204" pitchFamily="34" charset="0"/>
                <a:ea typeface="Calibri" panose="020F0502020204030204" pitchFamily="34" charset="0"/>
              </a:rPr>
              <a:t>High vs. Low Egyptian Chronology, the Rising of Sirius in the Lahun and Ebers Papyri, and the exodus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Steven Rudd</a:t>
            </a:r>
            <a:br>
              <a:rPr lang="en-US" sz="3600" dirty="0">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Dallas 2021</a:t>
            </a:r>
            <a:br>
              <a:rPr lang="en-US" sz="3600" dirty="0">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ETS/NEAS</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PowerPoint: www.bible.ca/NEAS</a:t>
            </a:r>
            <a:br>
              <a:rPr lang="en-US" sz="3600" dirty="0">
                <a:effectLst/>
                <a:latin typeface="Calibri" panose="020F0502020204030204" pitchFamily="34" charset="0"/>
                <a:ea typeface="Calibri" panose="020F0502020204030204" pitchFamily="34" charset="0"/>
              </a:rPr>
            </a:br>
            <a:r>
              <a:rPr lang="en-US" sz="3600" u="sng" dirty="0">
                <a:solidFill>
                  <a:schemeClr val="accent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Canada@bible.ca</a:t>
            </a:r>
            <a:br>
              <a:rPr lang="en-US" sz="3600" u="sng" dirty="0">
                <a:solidFill>
                  <a:schemeClr val="accent1"/>
                </a:solidFill>
                <a:latin typeface="Calibri" panose="020F0502020204030204" pitchFamily="34" charset="0"/>
                <a:ea typeface="Calibri" panose="020F0502020204030204" pitchFamily="34" charset="0"/>
              </a:rPr>
            </a:br>
            <a:r>
              <a:rPr lang="en-US" sz="3600" u="sng" dirty="0">
                <a:solidFill>
                  <a:schemeClr val="accent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www.bible.ca/exodus</a:t>
            </a:r>
            <a:br>
              <a:rPr lang="en-US" sz="1800" dirty="0">
                <a:solidFill>
                  <a:srgbClr val="000000"/>
                </a:solidFill>
                <a:effectLst/>
                <a:latin typeface="Calibri" panose="020F0502020204030204" pitchFamily="34" charset="0"/>
                <a:ea typeface="Calibri" panose="020F0502020204030204" pitchFamily="34" charset="0"/>
              </a:rPr>
            </a:br>
            <a:endParaRPr lang="en-US" dirty="0"/>
          </a:p>
        </p:txBody>
      </p:sp>
      <p:sp>
        <p:nvSpPr>
          <p:cNvPr id="6" name="TextBox 5">
            <a:extLst>
              <a:ext uri="{FF2B5EF4-FFF2-40B4-BE49-F238E27FC236}">
                <a16:creationId xmlns:a16="http://schemas.microsoft.com/office/drawing/2014/main" id="{6EDC2DF5-0689-470B-B0ED-B4BCB99892EC}"/>
              </a:ext>
            </a:extLst>
          </p:cNvPr>
          <p:cNvSpPr txBox="1"/>
          <p:nvPr/>
        </p:nvSpPr>
        <p:spPr>
          <a:xfrm>
            <a:off x="4064294" y="2412336"/>
            <a:ext cx="3952655" cy="1754326"/>
          </a:xfrm>
          <a:prstGeom prst="rect">
            <a:avLst/>
          </a:prstGeom>
          <a:noFill/>
        </p:spPr>
        <p:txBody>
          <a:bodyPr wrap="square">
            <a:spAutoFit/>
          </a:bodyPr>
          <a:lstStyle/>
          <a:p>
            <a:pPr algn="r"/>
            <a:r>
              <a:rPr lang="en-US" sz="3600" b="1" dirty="0">
                <a:latin typeface="VAGRounded BT" panose="020F0702020204020204" pitchFamily="34" charset="0"/>
                <a:ea typeface="Calibri" panose="020F0502020204030204" pitchFamily="34" charset="0"/>
              </a:rPr>
              <a:t>4 buying options</a:t>
            </a:r>
          </a:p>
          <a:p>
            <a:pPr algn="r"/>
            <a:r>
              <a:rPr lang="en-US" b="1" dirty="0">
                <a:latin typeface="Calibri" panose="020F0502020204030204" pitchFamily="34" charset="0"/>
                <a:ea typeface="Calibri" panose="020F0502020204030204" pitchFamily="34" charset="0"/>
              </a:rPr>
              <a:t>Paperback </a:t>
            </a:r>
            <a:r>
              <a:rPr lang="en-US" b="1" dirty="0" err="1">
                <a:latin typeface="Calibri" panose="020F0502020204030204" pitchFamily="34" charset="0"/>
                <a:ea typeface="Calibri" panose="020F0502020204030204" pitchFamily="34" charset="0"/>
              </a:rPr>
              <a:t>colour</a:t>
            </a:r>
            <a:r>
              <a:rPr lang="en-US" b="1" dirty="0">
                <a:latin typeface="Calibri" panose="020F0502020204030204" pitchFamily="34" charset="0"/>
                <a:ea typeface="Calibri" panose="020F0502020204030204" pitchFamily="34" charset="0"/>
              </a:rPr>
              <a:t>: 590 pages: $195 USD</a:t>
            </a:r>
          </a:p>
          <a:p>
            <a:pPr algn="r"/>
            <a:r>
              <a:rPr lang="en-US" b="1" dirty="0">
                <a:effectLst/>
                <a:latin typeface="Calibri" panose="020F0502020204030204" pitchFamily="34" charset="0"/>
                <a:ea typeface="Calibri" panose="020F0502020204030204" pitchFamily="34" charset="0"/>
              </a:rPr>
              <a:t>Paperback B&amp;W, 590 pages:  $80 USD</a:t>
            </a:r>
          </a:p>
          <a:p>
            <a:pPr algn="r"/>
            <a:r>
              <a:rPr lang="en-US" b="1" dirty="0">
                <a:latin typeface="Calibri" panose="020F0502020204030204" pitchFamily="34" charset="0"/>
              </a:rPr>
              <a:t>Digital 590 pages: $10 USD</a:t>
            </a:r>
          </a:p>
          <a:p>
            <a:pPr algn="r"/>
            <a:r>
              <a:rPr lang="en-US" b="1" dirty="0">
                <a:latin typeface="Calibri" panose="020F0502020204030204" pitchFamily="34" charset="0"/>
              </a:rPr>
              <a:t>Online: Free</a:t>
            </a:r>
            <a:endParaRPr lang="en-US" dirty="0"/>
          </a:p>
        </p:txBody>
      </p:sp>
    </p:spTree>
    <p:extLst>
      <p:ext uri="{BB962C8B-B14F-4D97-AF65-F5344CB8AC3E}">
        <p14:creationId xmlns:p14="http://schemas.microsoft.com/office/powerpoint/2010/main" val="84664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air, jumping, night&#10;&#10;Description automatically generated">
            <a:extLst>
              <a:ext uri="{FF2B5EF4-FFF2-40B4-BE49-F238E27FC236}">
                <a16:creationId xmlns:a16="http://schemas.microsoft.com/office/drawing/2014/main" id="{6621CE2E-FAB1-4664-8822-BD5490590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40"/>
            <a:ext cx="12192000" cy="6868373"/>
          </a:xfrm>
          <a:prstGeom prst="rect">
            <a:avLst/>
          </a:prstGeom>
        </p:spPr>
      </p:pic>
      <p:pic>
        <p:nvPicPr>
          <p:cNvPr id="4" name="Picture 3" descr="Map&#10;&#10;Description automatically generated">
            <a:extLst>
              <a:ext uri="{FF2B5EF4-FFF2-40B4-BE49-F238E27FC236}">
                <a16:creationId xmlns:a16="http://schemas.microsoft.com/office/drawing/2014/main" id="{E05F2669-C73A-44C9-9D88-EFB196D49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351" y="30267"/>
            <a:ext cx="5601649"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AF6DEE6-BAAE-4858-AE4E-0C504C58F22B}"/>
              </a:ext>
            </a:extLst>
          </p:cNvPr>
          <p:cNvPicPr>
            <a:picLocks noChangeAspect="1"/>
          </p:cNvPicPr>
          <p:nvPr/>
        </p:nvPicPr>
        <p:blipFill rotWithShape="1">
          <a:blip r:embed="rId4">
            <a:extLst>
              <a:ext uri="{28A0092B-C50C-407E-A947-70E740481C1C}">
                <a14:useLocalDpi xmlns:a14="http://schemas.microsoft.com/office/drawing/2010/main" val="0"/>
              </a:ext>
            </a:extLst>
          </a:blip>
          <a:srcRect t="33209" r="25237"/>
          <a:stretch/>
        </p:blipFill>
        <p:spPr>
          <a:xfrm>
            <a:off x="0" y="-30111"/>
            <a:ext cx="2250440" cy="1254973"/>
          </a:xfrm>
          <a:prstGeom prst="rect">
            <a:avLst/>
          </a:prstGeom>
        </p:spPr>
      </p:pic>
      <p:sp>
        <p:nvSpPr>
          <p:cNvPr id="10" name="Rectangle 9">
            <a:extLst>
              <a:ext uri="{FF2B5EF4-FFF2-40B4-BE49-F238E27FC236}">
                <a16:creationId xmlns:a16="http://schemas.microsoft.com/office/drawing/2014/main" id="{B732A524-E255-4592-B69D-B4010F843880}"/>
              </a:ext>
            </a:extLst>
          </p:cNvPr>
          <p:cNvSpPr/>
          <p:nvPr/>
        </p:nvSpPr>
        <p:spPr>
          <a:xfrm>
            <a:off x="1042865" y="1367304"/>
            <a:ext cx="4550215" cy="4216539"/>
          </a:xfrm>
          <a:prstGeom prst="rect">
            <a:avLst/>
          </a:prstGeom>
        </p:spPr>
        <p:txBody>
          <a:bodyPr wrap="square">
            <a:spAutoFit/>
          </a:bodyPr>
          <a:lstStyle/>
          <a:p>
            <a:pPr marR="0" lvl="0">
              <a:spcBef>
                <a:spcPts val="0"/>
              </a:spcBef>
              <a:spcAft>
                <a:spcPts val="0"/>
              </a:spcAft>
            </a:pPr>
            <a:r>
              <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rPr>
              <a:t>Memphis</a:t>
            </a:r>
          </a:p>
          <a:p>
            <a:pPr marR="0" lvl="0">
              <a:spcBef>
                <a:spcPts val="0"/>
              </a:spcBef>
              <a:spcAft>
                <a:spcPts val="0"/>
              </a:spcAft>
            </a:pPr>
            <a:endPar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rPr>
              <a:t>Lahun/</a:t>
            </a:r>
            <a:r>
              <a:rPr lang="en-US" sz="3000" dirty="0" err="1">
                <a:solidFill>
                  <a:srgbClr val="FFFF00"/>
                </a:solidFill>
                <a:latin typeface="VAGRounded BT" panose="020F0702020204020204" pitchFamily="34" charset="0"/>
                <a:ea typeface="Calibri" panose="020F0502020204030204" pitchFamily="34" charset="0"/>
                <a:cs typeface="Calibri" panose="020F0502020204030204" pitchFamily="34" charset="0"/>
              </a:rPr>
              <a:t>Itjtawy</a:t>
            </a:r>
            <a:endPar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endParaRPr lang="en-US" sz="24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endParaRPr lang="en-US" sz="24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endPar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rPr>
              <a:t>Thebes</a:t>
            </a:r>
          </a:p>
          <a:p>
            <a:pPr marR="0" lvl="0">
              <a:spcBef>
                <a:spcPts val="0"/>
              </a:spcBef>
              <a:spcAft>
                <a:spcPts val="0"/>
              </a:spcAft>
            </a:pPr>
            <a:endParaRPr lang="en-US" sz="20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endParaRPr lang="en-US" sz="2000" dirty="0">
              <a:solidFill>
                <a:srgbClr val="FFFF00"/>
              </a:solidFill>
              <a:latin typeface="VAGRounded BT" panose="020F070202020402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3000" dirty="0">
                <a:solidFill>
                  <a:srgbClr val="FFFF00"/>
                </a:solidFill>
                <a:latin typeface="VAGRounded BT" panose="020F0702020204020204" pitchFamily="34" charset="0"/>
                <a:ea typeface="Calibri" panose="020F0502020204030204" pitchFamily="34" charset="0"/>
                <a:cs typeface="Calibri" panose="020F0502020204030204" pitchFamily="34" charset="0"/>
              </a:rPr>
              <a:t>Elephantine</a:t>
            </a:r>
          </a:p>
        </p:txBody>
      </p:sp>
      <p:sp>
        <p:nvSpPr>
          <p:cNvPr id="14" name="Arrow: Right 13">
            <a:extLst>
              <a:ext uri="{FF2B5EF4-FFF2-40B4-BE49-F238E27FC236}">
                <a16:creationId xmlns:a16="http://schemas.microsoft.com/office/drawing/2014/main" id="{0F530DC9-2FA8-4A00-848D-84F2FB30C756}"/>
              </a:ext>
            </a:extLst>
          </p:cNvPr>
          <p:cNvSpPr/>
          <p:nvPr/>
        </p:nvSpPr>
        <p:spPr>
          <a:xfrm>
            <a:off x="2880360" y="1595120"/>
            <a:ext cx="5425440" cy="279400"/>
          </a:xfrm>
          <a:prstGeom prst="right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20D8B7A-BA51-41E1-A1F1-4429BF049F26}"/>
              </a:ext>
            </a:extLst>
          </p:cNvPr>
          <p:cNvSpPr/>
          <p:nvPr/>
        </p:nvSpPr>
        <p:spPr>
          <a:xfrm rot="21117249">
            <a:off x="3606118" y="2054093"/>
            <a:ext cx="4645548" cy="336343"/>
          </a:xfrm>
          <a:prstGeom prst="right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8CD2B87-B265-4875-A3EA-7E00783364A0}"/>
              </a:ext>
            </a:extLst>
          </p:cNvPr>
          <p:cNvSpPr/>
          <p:nvPr/>
        </p:nvSpPr>
        <p:spPr>
          <a:xfrm>
            <a:off x="2550160" y="4131422"/>
            <a:ext cx="6522720" cy="279400"/>
          </a:xfrm>
          <a:prstGeom prst="right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C66DD50-0708-4C99-B86B-A2B06C710ADD}"/>
              </a:ext>
            </a:extLst>
          </p:cNvPr>
          <p:cNvSpPr/>
          <p:nvPr/>
        </p:nvSpPr>
        <p:spPr>
          <a:xfrm>
            <a:off x="3447239" y="5168178"/>
            <a:ext cx="5123453" cy="242022"/>
          </a:xfrm>
          <a:prstGeom prst="right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2B21D49-292E-4B72-8997-CE25D7508D55}"/>
              </a:ext>
            </a:extLst>
          </p:cNvPr>
          <p:cNvSpPr txBox="1"/>
          <p:nvPr/>
        </p:nvSpPr>
        <p:spPr>
          <a:xfrm>
            <a:off x="2476500" y="197267"/>
            <a:ext cx="3933510" cy="800219"/>
          </a:xfrm>
          <a:prstGeom prst="rect">
            <a:avLst/>
          </a:prstGeom>
          <a:noFill/>
        </p:spPr>
        <p:txBody>
          <a:bodyPr wrap="square">
            <a:spAutoFit/>
          </a:bodyPr>
          <a:lstStyle/>
          <a:p>
            <a:r>
              <a:rPr lang="en-US" sz="2800" dirty="0">
                <a:solidFill>
                  <a:srgbClr val="FFFF00"/>
                </a:solidFill>
                <a:latin typeface="VAGRounded BT" panose="020F0702020204020204" pitchFamily="34" charset="0"/>
                <a:ea typeface="Calibri" panose="020F0502020204030204" pitchFamily="34" charset="0"/>
                <a:cs typeface="Calibri" panose="020F0502020204030204" pitchFamily="34" charset="0"/>
              </a:rPr>
              <a:t>Rising of the Dog Star</a:t>
            </a:r>
          </a:p>
          <a:p>
            <a:r>
              <a:rPr lang="en-US" sz="1800" dirty="0">
                <a:solidFill>
                  <a:schemeClr val="bg1"/>
                </a:solidFill>
                <a:latin typeface="VAGRounded BT" panose="020F0702020204020204" pitchFamily="34" charset="0"/>
                <a:ea typeface="Calibri" panose="020F0502020204030204" pitchFamily="34" charset="0"/>
                <a:cs typeface="Calibri" panose="020F0502020204030204" pitchFamily="34" charset="0"/>
              </a:rPr>
              <a:t>Four possible observation points</a:t>
            </a:r>
            <a:endParaRPr lang="en-US" dirty="0">
              <a:solidFill>
                <a:schemeClr val="bg1"/>
              </a:solidFill>
            </a:endParaRPr>
          </a:p>
        </p:txBody>
      </p:sp>
    </p:spTree>
    <p:extLst>
      <p:ext uri="{BB962C8B-B14F-4D97-AF65-F5344CB8AC3E}">
        <p14:creationId xmlns:p14="http://schemas.microsoft.com/office/powerpoint/2010/main" val="4038700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automatically generated">
            <a:extLst>
              <a:ext uri="{FF2B5EF4-FFF2-40B4-BE49-F238E27FC236}">
                <a16:creationId xmlns:a16="http://schemas.microsoft.com/office/drawing/2014/main" id="{2D614656-67FC-4CED-9E9E-5F75D6296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111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189E0C-8F90-4150-8D0A-E30A26197851}"/>
              </a:ext>
            </a:extLst>
          </p:cNvPr>
          <p:cNvSpPr txBox="1"/>
          <p:nvPr/>
        </p:nvSpPr>
        <p:spPr>
          <a:xfrm>
            <a:off x="280279" y="70057"/>
            <a:ext cx="6448889" cy="6124754"/>
          </a:xfrm>
          <a:prstGeom prst="rect">
            <a:avLst/>
          </a:prstGeom>
          <a:noFill/>
        </p:spPr>
        <p:txBody>
          <a:bodyPr wrap="square" rtlCol="0">
            <a:spAutoFit/>
          </a:bodyPr>
          <a:lstStyle/>
          <a:p>
            <a:r>
              <a:rPr lang="en-US" sz="4000" dirty="0">
                <a:latin typeface="VAGRounded BT" panose="020F0702020204020204" pitchFamily="34" charset="0"/>
              </a:rPr>
              <a:t>Lahun Papyrus</a:t>
            </a:r>
            <a:endParaRPr lang="en-US" sz="4400" dirty="0">
              <a:latin typeface="VAGRounded BT" panose="020F0702020204020204" pitchFamily="34" charset="0"/>
            </a:endParaRPr>
          </a:p>
          <a:p>
            <a:r>
              <a:rPr lang="en-US" dirty="0">
                <a:effectLst/>
                <a:latin typeface="Calibri" panose="020F0502020204030204" pitchFamily="34" charset="0"/>
                <a:ea typeface="Times New Roman" panose="02020603050405020304" pitchFamily="18" charset="0"/>
              </a:rPr>
              <a:t>Translation of El-Lahun Papyrus</a:t>
            </a:r>
          </a:p>
          <a:p>
            <a:r>
              <a:rPr lang="en-US" dirty="0">
                <a:effectLst/>
                <a:latin typeface="Calibri" panose="020F0502020204030204" pitchFamily="34" charset="0"/>
                <a:ea typeface="Times New Roman" panose="02020603050405020304" pitchFamily="18" charset="0"/>
              </a:rPr>
              <a:t>BM 10012a: Lines 1-8</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“Year 7 the third month of the </a:t>
            </a:r>
            <a:r>
              <a:rPr lang="en-US" dirty="0" err="1">
                <a:effectLst/>
                <a:latin typeface="Calibri" panose="020F0502020204030204" pitchFamily="34" charset="0"/>
                <a:ea typeface="Times New Roman" panose="02020603050405020304" pitchFamily="18" charset="0"/>
              </a:rPr>
              <a:t>Peret</a:t>
            </a:r>
            <a:r>
              <a:rPr lang="en-US" dirty="0">
                <a:effectLst/>
                <a:latin typeface="Calibri" panose="020F0502020204030204" pitchFamily="34" charset="0"/>
                <a:ea typeface="Times New Roman" panose="02020603050405020304" pitchFamily="18" charset="0"/>
              </a:rPr>
              <a:t> season 25th day</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the officer </a:t>
            </a:r>
            <a:r>
              <a:rPr lang="en-US" dirty="0" err="1">
                <a:effectLst/>
                <a:latin typeface="Calibri" panose="020F0502020204030204" pitchFamily="34" charset="0"/>
                <a:ea typeface="Times New Roman" panose="02020603050405020304" pitchFamily="18" charset="0"/>
              </a:rPr>
              <a:t>Rehuanch</a:t>
            </a:r>
            <a:r>
              <a:rPr lang="en-US" dirty="0">
                <a:effectLst/>
                <a:latin typeface="Calibri" panose="020F0502020204030204" pitchFamily="34" charset="0"/>
                <a:ea typeface="Times New Roman" panose="02020603050405020304" pitchFamily="18" charset="0"/>
              </a:rPr>
              <a:t>, son of </a:t>
            </a:r>
            <a:r>
              <a:rPr lang="en-US" dirty="0" err="1">
                <a:effectLst/>
                <a:latin typeface="Calibri" panose="020F0502020204030204" pitchFamily="34" charset="0"/>
                <a:ea typeface="Times New Roman" panose="02020603050405020304" pitchFamily="18" charset="0"/>
              </a:rPr>
              <a:t>Zattepihu</a:t>
            </a:r>
            <a:endParaRPr lang="en-US" dirty="0">
              <a:effectLst/>
              <a:latin typeface="Calibri" panose="020F0502020204030204" pitchFamily="34" charset="0"/>
              <a:ea typeface="Times New Roman" panose="02020603050405020304" pitchFamily="18" charset="0"/>
            </a:endParaRP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copies the communication in the temple “powerful is Sesostris the righteous”:</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The chief prince of the temple, </a:t>
            </a:r>
            <a:r>
              <a:rPr lang="en-US" dirty="0" err="1">
                <a:effectLst/>
                <a:latin typeface="Calibri" panose="020F0502020204030204" pitchFamily="34" charset="0"/>
                <a:ea typeface="Times New Roman" panose="02020603050405020304" pitchFamily="18" charset="0"/>
              </a:rPr>
              <a:t>Nebukaure</a:t>
            </a:r>
            <a:r>
              <a:rPr lang="en-US" dirty="0">
                <a:effectLst/>
                <a:latin typeface="Calibri" panose="020F0502020204030204" pitchFamily="34" charset="0"/>
                <a:ea typeface="Times New Roman" panose="02020603050405020304" pitchFamily="18" charset="0"/>
              </a:rPr>
              <a:t>, to </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the old chief priest </a:t>
            </a:r>
            <a:r>
              <a:rPr lang="en-US" dirty="0" err="1">
                <a:effectLst/>
                <a:latin typeface="Calibri" panose="020F0502020204030204" pitchFamily="34" charset="0"/>
                <a:ea typeface="Times New Roman" panose="02020603050405020304" pitchFamily="18" charset="0"/>
              </a:rPr>
              <a:t>Pepihotep</a:t>
            </a:r>
            <a:r>
              <a:rPr lang="en-US" dirty="0">
                <a:effectLst/>
                <a:latin typeface="Calibri" panose="020F0502020204030204" pitchFamily="34" charset="0"/>
                <a:ea typeface="Times New Roman" panose="02020603050405020304" pitchFamily="18" charset="0"/>
              </a:rPr>
              <a:t> says: You know that at dawn</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will rise </a:t>
            </a:r>
            <a:r>
              <a:rPr lang="en-US" dirty="0" err="1">
                <a:effectLst/>
                <a:latin typeface="Calibri" panose="020F0502020204030204" pitchFamily="34" charset="0"/>
                <a:ea typeface="Times New Roman" panose="02020603050405020304" pitchFamily="18" charset="0"/>
              </a:rPr>
              <a:t>Sopdet</a:t>
            </a:r>
            <a:r>
              <a:rPr lang="en-US" dirty="0">
                <a:effectLst/>
                <a:latin typeface="Calibri" panose="020F0502020204030204" pitchFamily="34" charset="0"/>
                <a:ea typeface="Times New Roman" panose="02020603050405020304" pitchFamily="18" charset="0"/>
              </a:rPr>
              <a:t> (Sirius), on the 16th of the fourth month of the season </a:t>
            </a:r>
            <a:r>
              <a:rPr lang="en-US" dirty="0" err="1">
                <a:effectLst/>
                <a:latin typeface="Calibri" panose="020F0502020204030204" pitchFamily="34" charset="0"/>
                <a:ea typeface="Times New Roman" panose="02020603050405020304" pitchFamily="18" charset="0"/>
              </a:rPr>
              <a:t>Peret</a:t>
            </a:r>
            <a:r>
              <a:rPr lang="en-US" dirty="0">
                <a:effectLst/>
                <a:latin typeface="Calibri" panose="020F0502020204030204" pitchFamily="34" charset="0"/>
                <a:ea typeface="Times New Roman" panose="02020603050405020304" pitchFamily="18" charset="0"/>
              </a:rPr>
              <a:t>.</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You must inform the lay priests of the temple of the city called “powerful is Sesostris</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righteous” and (of the temple) of Anubis that is on the mountain, and of Sobek”</a:t>
            </a:r>
          </a:p>
          <a:p>
            <a:endParaRPr lang="en-US" dirty="0">
              <a:effectLst/>
              <a:latin typeface="Calibri" panose="020F0502020204030204" pitchFamily="34" charset="0"/>
              <a:ea typeface="Times New Roman" panose="02020603050405020304" pitchFamily="18" charset="0"/>
            </a:endParaRPr>
          </a:p>
          <a:p>
            <a:r>
              <a:rPr lang="en-US" dirty="0">
                <a:effectLst/>
                <a:latin typeface="Calibri" panose="020F0502020204030204" pitchFamily="34" charset="0"/>
                <a:ea typeface="Times New Roman" panose="02020603050405020304" pitchFamily="18" charset="0"/>
              </a:rPr>
              <a:t>BM 10012b: Lines 1-3</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a:t>
            </a:r>
            <a:r>
              <a:rPr lang="en-US" dirty="0">
                <a:solidFill>
                  <a:srgbClr val="FF0000"/>
                </a:solidFill>
                <a:effectLst/>
                <a:latin typeface="Calibri" panose="020F0502020204030204" pitchFamily="34" charset="0"/>
                <a:ea typeface="Times New Roman" panose="02020603050405020304" pitchFamily="18" charset="0"/>
              </a:rPr>
              <a:t>Year 7, 4th month of the </a:t>
            </a:r>
            <a:r>
              <a:rPr lang="en-US" dirty="0" err="1">
                <a:solidFill>
                  <a:srgbClr val="FF0000"/>
                </a:solidFill>
                <a:effectLst/>
                <a:latin typeface="Calibri" panose="020F0502020204030204" pitchFamily="34" charset="0"/>
                <a:ea typeface="Times New Roman" panose="02020603050405020304" pitchFamily="18" charset="0"/>
              </a:rPr>
              <a:t>Peret</a:t>
            </a:r>
            <a:r>
              <a:rPr lang="en-US" dirty="0">
                <a:solidFill>
                  <a:srgbClr val="FF0000"/>
                </a:solidFill>
                <a:effectLst/>
                <a:latin typeface="Calibri" panose="020F0502020204030204" pitchFamily="34" charset="0"/>
                <a:ea typeface="Times New Roman" panose="02020603050405020304" pitchFamily="18" charset="0"/>
              </a:rPr>
              <a:t> season, the 17th day</a:t>
            </a:r>
          </a:p>
          <a:p>
            <a:pPr marL="342900" indent="-342900">
              <a:buFont typeface="+mj-lt"/>
              <a:buAutoNum type="arabicPeriod"/>
            </a:pPr>
            <a:r>
              <a:rPr lang="en-US" dirty="0">
                <a:solidFill>
                  <a:srgbClr val="FF0000"/>
                </a:solidFill>
                <a:effectLst/>
                <a:latin typeface="Calibri" panose="020F0502020204030204" pitchFamily="34" charset="0"/>
                <a:ea typeface="Times New Roman" panose="02020603050405020304" pitchFamily="18" charset="0"/>
              </a:rPr>
              <a:t>celebration for the arising of </a:t>
            </a:r>
            <a:r>
              <a:rPr lang="en-US" dirty="0" err="1">
                <a:solidFill>
                  <a:srgbClr val="FF0000"/>
                </a:solidFill>
                <a:effectLst/>
                <a:latin typeface="Calibri" panose="020F0502020204030204" pitchFamily="34" charset="0"/>
                <a:ea typeface="Times New Roman" panose="02020603050405020304" pitchFamily="18" charset="0"/>
              </a:rPr>
              <a:t>Sopdet</a:t>
            </a:r>
            <a:r>
              <a:rPr lang="en-US" dirty="0">
                <a:solidFill>
                  <a:srgbClr val="FF0000"/>
                </a:solidFill>
                <a:effectLst/>
                <a:latin typeface="Calibri" panose="020F0502020204030204" pitchFamily="34" charset="0"/>
                <a:ea typeface="Times New Roman" panose="02020603050405020304" pitchFamily="18" charset="0"/>
              </a:rPr>
              <a:t> (Sirius)</a:t>
            </a:r>
          </a:p>
          <a:p>
            <a:pPr marL="342900" indent="-342900">
              <a:buFont typeface="+mj-lt"/>
              <a:buAutoNum type="arabicPeriod"/>
            </a:pPr>
            <a:r>
              <a:rPr lang="en-US" dirty="0">
                <a:effectLst/>
                <a:latin typeface="Calibri" panose="020F0502020204030204" pitchFamily="34" charset="0"/>
                <a:ea typeface="Times New Roman" panose="02020603050405020304" pitchFamily="18" charset="0"/>
              </a:rPr>
              <a:t>annual rate: preparation of 200 loaves and 60 jugs of beer”</a:t>
            </a:r>
          </a:p>
          <a:p>
            <a:endParaRPr lang="en-US" sz="1000" dirty="0">
              <a:effectLst/>
              <a:latin typeface="Calibri" panose="020F0502020204030204" pitchFamily="34" charset="0"/>
              <a:ea typeface="Times New Roman" panose="02020603050405020304" pitchFamily="18" charset="0"/>
            </a:endParaRPr>
          </a:p>
        </p:txBody>
      </p:sp>
      <p:pic>
        <p:nvPicPr>
          <p:cNvPr id="7" name="Picture 6">
            <a:hlinkClick r:id="rId2"/>
            <a:extLst>
              <a:ext uri="{FF2B5EF4-FFF2-40B4-BE49-F238E27FC236}">
                <a16:creationId xmlns:a16="http://schemas.microsoft.com/office/drawing/2014/main" id="{CE465F16-5E2A-4C3E-BBF2-455E906D8126}"/>
              </a:ext>
            </a:extLst>
          </p:cNvPr>
          <p:cNvPicPr>
            <a:picLocks noChangeAspect="1"/>
          </p:cNvPicPr>
          <p:nvPr/>
        </p:nvPicPr>
        <p:blipFill>
          <a:blip r:embed="rId3"/>
          <a:stretch>
            <a:fillRect/>
          </a:stretch>
        </p:blipFill>
        <p:spPr bwMode="auto">
          <a:xfrm>
            <a:off x="7422894" y="0"/>
            <a:ext cx="4769106" cy="6858000"/>
          </a:xfrm>
          <a:prstGeom prst="rect">
            <a:avLst/>
          </a:prstGeom>
          <a:noFill/>
          <a:ln>
            <a:noFill/>
          </a:ln>
        </p:spPr>
      </p:pic>
    </p:spTree>
    <p:extLst>
      <p:ext uri="{BB962C8B-B14F-4D97-AF65-F5344CB8AC3E}">
        <p14:creationId xmlns:p14="http://schemas.microsoft.com/office/powerpoint/2010/main" val="3045360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outdoor, air, jumping, night&#10;&#10;Description automatically generated">
            <a:extLst>
              <a:ext uri="{FF2B5EF4-FFF2-40B4-BE49-F238E27FC236}">
                <a16:creationId xmlns:a16="http://schemas.microsoft.com/office/drawing/2014/main" id="{12068A5F-08E3-4D4C-AC90-AAAD3293F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095"/>
            <a:ext cx="12134071" cy="6885664"/>
          </a:xfrm>
          <a:prstGeom prst="rect">
            <a:avLst/>
          </a:prstGeom>
        </p:spPr>
      </p:pic>
      <p:sp>
        <p:nvSpPr>
          <p:cNvPr id="2" name="Rectangle 1">
            <a:extLst>
              <a:ext uri="{FF2B5EF4-FFF2-40B4-BE49-F238E27FC236}">
                <a16:creationId xmlns:a16="http://schemas.microsoft.com/office/drawing/2014/main" id="{D0E5D311-7A18-458E-94A6-C45E66423CE3}"/>
              </a:ext>
            </a:extLst>
          </p:cNvPr>
          <p:cNvSpPr/>
          <p:nvPr/>
        </p:nvSpPr>
        <p:spPr>
          <a:xfrm>
            <a:off x="153865" y="70895"/>
            <a:ext cx="11980206" cy="2769989"/>
          </a:xfrm>
          <a:prstGeom prst="rect">
            <a:avLst/>
          </a:prstGeom>
        </p:spPr>
        <p:txBody>
          <a:bodyPr wrap="square">
            <a:spAutoFit/>
          </a:bodyPr>
          <a:lstStyle/>
          <a:p>
            <a:pPr marR="0" lvl="0" algn="ctr">
              <a:spcBef>
                <a:spcPts val="0"/>
              </a:spcBef>
              <a:spcAft>
                <a:spcPts val="0"/>
              </a:spcAft>
            </a:pPr>
            <a:r>
              <a:rPr lang="en-US" sz="4400" dirty="0">
                <a:solidFill>
                  <a:srgbClr val="FFFF00"/>
                </a:solidFill>
                <a:latin typeface="VAGRounded BT" panose="020F0702020204020204" pitchFamily="34" charset="0"/>
                <a:ea typeface="Calibri" panose="020F0502020204030204" pitchFamily="34" charset="0"/>
                <a:cs typeface="Calibri" panose="020F0502020204030204" pitchFamily="34" charset="0"/>
              </a:rPr>
              <a:t>Provenance of the Lahun Papyrus</a:t>
            </a:r>
          </a:p>
          <a:p>
            <a:pPr marR="0" lvl="0">
              <a:spcBef>
                <a:spcPts val="0"/>
              </a:spcBef>
              <a:spcAft>
                <a:spcPts val="0"/>
              </a:spcAft>
            </a:pPr>
            <a:endParaRPr lang="en-US" sz="2200" dirty="0">
              <a:solidFill>
                <a:schemeClr val="bg1"/>
              </a:solidFill>
            </a:endParaRPr>
          </a:p>
          <a:p>
            <a:pPr marR="0" lvl="0">
              <a:spcBef>
                <a:spcPts val="0"/>
              </a:spcBef>
              <a:spcAft>
                <a:spcPts val="0"/>
              </a:spcAft>
            </a:pPr>
            <a:r>
              <a:rPr lang="en-US" sz="3600" dirty="0">
                <a:solidFill>
                  <a:schemeClr val="bg1"/>
                </a:solidFill>
              </a:rPr>
              <a:t>BM 10012 was purchased by Ludwig Borchardt at al-Lahun in 1899 AD.</a:t>
            </a:r>
          </a:p>
          <a:p>
            <a:pPr marR="0" lvl="0">
              <a:spcBef>
                <a:spcPts val="0"/>
              </a:spcBef>
              <a:spcAft>
                <a:spcPts val="0"/>
              </a:spcAft>
            </a:pPr>
            <a:endParaRPr lang="en-US" sz="3600" dirty="0">
              <a:solidFill>
                <a:schemeClr val="bg1"/>
              </a:solidFill>
            </a:endParaRPr>
          </a:p>
        </p:txBody>
      </p:sp>
    </p:spTree>
    <p:extLst>
      <p:ext uri="{BB962C8B-B14F-4D97-AF65-F5344CB8AC3E}">
        <p14:creationId xmlns:p14="http://schemas.microsoft.com/office/powerpoint/2010/main" val="226153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47F9-F877-4ADA-8FCB-9018D35CDCEC}"/>
              </a:ext>
            </a:extLst>
          </p:cNvPr>
          <p:cNvSpPr>
            <a:spLocks noGrp="1"/>
          </p:cNvSpPr>
          <p:nvPr>
            <p:ph type="title"/>
          </p:nvPr>
        </p:nvSpPr>
        <p:spPr>
          <a:xfrm>
            <a:off x="553915" y="365127"/>
            <a:ext cx="11126666" cy="1325563"/>
          </a:xfrm>
        </p:spPr>
        <p:txBody>
          <a:bodyPr>
            <a:normAutofit/>
          </a:bodyPr>
          <a:lstStyle/>
          <a:p>
            <a:r>
              <a:rPr lang="en-US" sz="3600" b="1" dirty="0">
                <a:latin typeface="Calibri" panose="020F0502020204030204" pitchFamily="34" charset="0"/>
                <a:ea typeface="Calibri" panose="020F0502020204030204" pitchFamily="34" charset="0"/>
              </a:rPr>
              <a:t>Lahun </a:t>
            </a:r>
            <a:r>
              <a:rPr lang="en-US" sz="3600" b="1" dirty="0">
                <a:effectLst/>
                <a:latin typeface="Calibri" panose="020F0502020204030204" pitchFamily="34" charset="0"/>
                <a:ea typeface="Calibri" panose="020F0502020204030204" pitchFamily="34" charset="0"/>
              </a:rPr>
              <a:t>Papyrus High vs. Low Egyptian Chronology </a:t>
            </a:r>
            <a:r>
              <a:rPr lang="en-US" sz="3600" b="1" dirty="0">
                <a:latin typeface="Calibri" panose="020F0502020204030204" pitchFamily="34" charset="0"/>
                <a:ea typeface="Calibri" panose="020F0502020204030204" pitchFamily="34" charset="0"/>
              </a:rPr>
              <a:t>dates</a:t>
            </a:r>
            <a:endParaRPr lang="en-US" sz="3600" dirty="0"/>
          </a:p>
        </p:txBody>
      </p:sp>
      <p:graphicFrame>
        <p:nvGraphicFramePr>
          <p:cNvPr id="6" name="Table 5">
            <a:extLst>
              <a:ext uri="{FF2B5EF4-FFF2-40B4-BE49-F238E27FC236}">
                <a16:creationId xmlns:a16="http://schemas.microsoft.com/office/drawing/2014/main" id="{406E65C6-7D78-4A2E-9D5B-1D16F6D8FB62}"/>
              </a:ext>
            </a:extLst>
          </p:cNvPr>
          <p:cNvGraphicFramePr>
            <a:graphicFrameLocks noGrp="1"/>
          </p:cNvGraphicFramePr>
          <p:nvPr>
            <p:extLst>
              <p:ext uri="{D42A27DB-BD31-4B8C-83A1-F6EECF244321}">
                <p14:modId xmlns:p14="http://schemas.microsoft.com/office/powerpoint/2010/main" val="1423920092"/>
              </p:ext>
            </p:extLst>
          </p:nvPr>
        </p:nvGraphicFramePr>
        <p:xfrm>
          <a:off x="496613" y="2449741"/>
          <a:ext cx="11082704" cy="4043132"/>
        </p:xfrm>
        <a:graphic>
          <a:graphicData uri="http://schemas.openxmlformats.org/drawingml/2006/table">
            <a:tbl>
              <a:tblPr firstRow="1" firstCol="1" bandRow="1"/>
              <a:tblGrid>
                <a:gridCol w="6409593">
                  <a:extLst>
                    <a:ext uri="{9D8B030D-6E8A-4147-A177-3AD203B41FA5}">
                      <a16:colId xmlns:a16="http://schemas.microsoft.com/office/drawing/2014/main" val="1957634100"/>
                    </a:ext>
                  </a:extLst>
                </a:gridCol>
                <a:gridCol w="4673111">
                  <a:extLst>
                    <a:ext uri="{9D8B030D-6E8A-4147-A177-3AD203B41FA5}">
                      <a16:colId xmlns:a16="http://schemas.microsoft.com/office/drawing/2014/main" val="3650417304"/>
                    </a:ext>
                  </a:extLst>
                </a:gridCol>
              </a:tblGrid>
              <a:tr h="451486">
                <a:tc gridSpan="2">
                  <a:txBody>
                    <a:bodyPr/>
                    <a:lstStyle/>
                    <a:p>
                      <a:r>
                        <a:rPr lang="en-US" sz="3200" i="0" kern="1200" dirty="0">
                          <a:solidFill>
                            <a:schemeClr val="tx1"/>
                          </a:solidFill>
                          <a:effectLst/>
                          <a:latin typeface="VAGRounded BT" panose="020F0702020204020204" pitchFamily="34" charset="0"/>
                          <a:ea typeface="+mn-ea"/>
                          <a:cs typeface="+mn-cs"/>
                        </a:rPr>
                        <a:t>Sesostris III </a:t>
                      </a:r>
                      <a:r>
                        <a:rPr lang="en-US" sz="3200" i="1" kern="1200" dirty="0" err="1">
                          <a:solidFill>
                            <a:schemeClr val="tx1"/>
                          </a:solidFill>
                          <a:effectLst/>
                          <a:latin typeface="+mn-lt"/>
                          <a:ea typeface="+mn-ea"/>
                          <a:cs typeface="+mn-cs"/>
                        </a:rPr>
                        <a:t>Kha'kaure</a:t>
                      </a:r>
                      <a:r>
                        <a:rPr lang="en-US" sz="3200" i="1" kern="1200" dirty="0">
                          <a:solidFill>
                            <a:schemeClr val="tx1"/>
                          </a:solidFill>
                          <a:effectLst/>
                          <a:latin typeface="+mn-lt"/>
                          <a:ea typeface="+mn-ea"/>
                          <a:cs typeface="+mn-cs"/>
                        </a:rPr>
                        <a:t>'</a:t>
                      </a:r>
                      <a:endParaRPr lang="en-US" sz="3200" kern="1200" dirty="0">
                        <a:solidFill>
                          <a:schemeClr val="tx1"/>
                        </a:solidFill>
                        <a:effectLst/>
                        <a:latin typeface="+mn-lt"/>
                        <a:ea typeface="+mn-ea"/>
                        <a:cs typeface="+mn-cs"/>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marL="66675" marR="0">
                        <a:spcBef>
                          <a:spcPts val="0"/>
                        </a:spcBef>
                        <a:spcAft>
                          <a:spcPts val="0"/>
                        </a:spcAft>
                      </a:pPr>
                      <a:endParaRPr lang="en-US" sz="2000" dirty="0">
                        <a:solidFill>
                          <a:srgbClr val="000000"/>
                        </a:solidFill>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385087"/>
                  </a:ext>
                </a:extLst>
              </a:tr>
              <a:tr h="3555452">
                <a:tc>
                  <a:txBody>
                    <a:bodyPr/>
                    <a:lstStyle/>
                    <a:p>
                      <a:pPr marL="0" marR="0">
                        <a:spcBef>
                          <a:spcPts val="0"/>
                        </a:spcBef>
                        <a:spcAft>
                          <a:spcPts val="0"/>
                        </a:spcAft>
                      </a:pPr>
                      <a:r>
                        <a:rPr lang="en-US" sz="2800" dirty="0">
                          <a:solidFill>
                            <a:srgbClr val="000000"/>
                          </a:solidFill>
                          <a:effectLst/>
                          <a:latin typeface="VAGRounded BT" panose="020F0702020204020204" pitchFamily="34" charset="0"/>
                          <a:ea typeface="Garamond" panose="02020404030301010803" pitchFamily="18" charset="0"/>
                          <a:cs typeface="Calibri" panose="020F0502020204030204" pitchFamily="34" charset="0"/>
                        </a:rPr>
                        <a:t>High Chronology</a:t>
                      </a:r>
                    </a:p>
                    <a:p>
                      <a:pPr marL="0" marR="0">
                        <a:spcBef>
                          <a:spcPts val="0"/>
                        </a:spcBef>
                        <a:spcAft>
                          <a:spcPts val="0"/>
                        </a:spcAft>
                      </a:pPr>
                      <a:r>
                        <a:rPr lang="en-US" sz="2800" dirty="0">
                          <a:effectLst/>
                        </a:rPr>
                        <a:t>Parker and Cambridge Ancient History</a:t>
                      </a:r>
                    </a:p>
                    <a:p>
                      <a:pPr marL="0" marR="0">
                        <a:spcBef>
                          <a:spcPts val="0"/>
                        </a:spcBef>
                        <a:spcAft>
                          <a:spcPts val="0"/>
                        </a:spcAft>
                      </a:pPr>
                      <a:r>
                        <a:rPr lang="en-US" sz="2800" dirty="0">
                          <a:effectLst/>
                        </a:rPr>
                        <a:t>1878-1843 (36)</a:t>
                      </a:r>
                    </a:p>
                    <a:p>
                      <a:pPr marL="0" marR="0">
                        <a:spcBef>
                          <a:spcPts val="0"/>
                        </a:spcBef>
                        <a:spcAft>
                          <a:spcPts val="0"/>
                        </a:spcAft>
                      </a:pPr>
                      <a:r>
                        <a:rPr lang="en-US" sz="2800" dirty="0">
                          <a:solidFill>
                            <a:srgbClr val="FF0000"/>
                          </a:solidFill>
                          <a:effectLst/>
                        </a:rPr>
                        <a:t>7</a:t>
                      </a:r>
                      <a:r>
                        <a:rPr lang="en-US" sz="2800" baseline="30000" dirty="0">
                          <a:solidFill>
                            <a:srgbClr val="FF0000"/>
                          </a:solidFill>
                          <a:effectLst/>
                        </a:rPr>
                        <a:t>th</a:t>
                      </a:r>
                      <a:r>
                        <a:rPr lang="en-US" sz="2800" dirty="0">
                          <a:solidFill>
                            <a:srgbClr val="FF0000"/>
                          </a:solidFill>
                          <a:effectLst/>
                        </a:rPr>
                        <a:t> = 1872 @ Memphis</a:t>
                      </a:r>
                    </a:p>
                    <a:p>
                      <a:pPr marL="0" marR="0">
                        <a:spcBef>
                          <a:spcPts val="0"/>
                        </a:spcBef>
                        <a:spcAft>
                          <a:spcPts val="0"/>
                        </a:spcAft>
                      </a:pPr>
                      <a:endParaRPr lang="en-US" sz="2800" dirty="0">
                        <a:effectLst/>
                      </a:endParaRPr>
                    </a:p>
                    <a:p>
                      <a:pPr marL="0" marR="0">
                        <a:spcBef>
                          <a:spcPts val="0"/>
                        </a:spcBef>
                        <a:spcAft>
                          <a:spcPts val="0"/>
                        </a:spcAft>
                      </a:pPr>
                      <a:r>
                        <a:rPr lang="en-US" sz="2800" dirty="0">
                          <a:effectLst/>
                        </a:rPr>
                        <a:t>Petrovich: 1878-1840 (39)</a:t>
                      </a:r>
                    </a:p>
                    <a:p>
                      <a:pPr marL="0" marR="0">
                        <a:spcBef>
                          <a:spcPts val="0"/>
                        </a:spcBef>
                        <a:spcAft>
                          <a:spcPts val="0"/>
                        </a:spcAft>
                      </a:pPr>
                      <a:r>
                        <a:rPr lang="en-US" sz="2800" dirty="0">
                          <a:solidFill>
                            <a:srgbClr val="FF0000"/>
                          </a:solidFill>
                          <a:effectLst/>
                        </a:rPr>
                        <a:t>7</a:t>
                      </a:r>
                      <a:r>
                        <a:rPr lang="en-US" sz="2800" baseline="30000" dirty="0">
                          <a:solidFill>
                            <a:srgbClr val="FF0000"/>
                          </a:solidFill>
                          <a:effectLst/>
                        </a:rPr>
                        <a:t>th</a:t>
                      </a:r>
                      <a:r>
                        <a:rPr lang="en-US" sz="2800" dirty="0">
                          <a:solidFill>
                            <a:srgbClr val="FF0000"/>
                          </a:solidFill>
                          <a:effectLst/>
                        </a:rPr>
                        <a:t>= 1872 @ Memphis</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66675" marR="0">
                        <a:spcBef>
                          <a:spcPts val="0"/>
                        </a:spcBef>
                        <a:spcAft>
                          <a:spcPts val="0"/>
                        </a:spcAft>
                      </a:pPr>
                      <a:r>
                        <a:rPr lang="en-US" sz="2800" dirty="0">
                          <a:solidFill>
                            <a:srgbClr val="000000"/>
                          </a:solidFill>
                          <a:effectLst/>
                          <a:latin typeface="VAGRounded BT" panose="020F0702020204020204" pitchFamily="34" charset="0"/>
                          <a:ea typeface="Calibri" panose="020F0502020204030204" pitchFamily="34" charset="0"/>
                          <a:cs typeface="Calibri" panose="020F0502020204030204" pitchFamily="34" charset="0"/>
                        </a:rPr>
                        <a:t>Low Chronology</a:t>
                      </a:r>
                    </a:p>
                    <a:p>
                      <a:pPr marL="0" marR="0">
                        <a:spcBef>
                          <a:spcPts val="0"/>
                        </a:spcBef>
                        <a:spcAft>
                          <a:spcPts val="0"/>
                        </a:spcAft>
                      </a:pPr>
                      <a:r>
                        <a:rPr lang="en-US" sz="2800" dirty="0">
                          <a:effectLst/>
                        </a:rPr>
                        <a:t>Kitchen</a:t>
                      </a:r>
                    </a:p>
                    <a:p>
                      <a:pPr marL="0" marR="0">
                        <a:spcBef>
                          <a:spcPts val="0"/>
                        </a:spcBef>
                        <a:spcAft>
                          <a:spcPts val="0"/>
                        </a:spcAft>
                      </a:pPr>
                      <a:r>
                        <a:rPr lang="en-US" sz="2800" dirty="0">
                          <a:effectLst/>
                        </a:rPr>
                        <a:t>1862-1843 (19)</a:t>
                      </a:r>
                    </a:p>
                    <a:p>
                      <a:pPr marL="0" marR="0">
                        <a:spcBef>
                          <a:spcPts val="0"/>
                        </a:spcBef>
                        <a:spcAft>
                          <a:spcPts val="0"/>
                        </a:spcAft>
                      </a:pPr>
                      <a:r>
                        <a:rPr lang="en-US" sz="2800" dirty="0">
                          <a:solidFill>
                            <a:srgbClr val="FF0000"/>
                          </a:solidFill>
                          <a:effectLst/>
                        </a:rPr>
                        <a:t>7</a:t>
                      </a:r>
                      <a:r>
                        <a:rPr lang="en-US" sz="2800" baseline="30000" dirty="0">
                          <a:solidFill>
                            <a:srgbClr val="FF0000"/>
                          </a:solidFill>
                          <a:effectLst/>
                        </a:rPr>
                        <a:t>th</a:t>
                      </a:r>
                      <a:r>
                        <a:rPr lang="en-US" sz="2800" dirty="0">
                          <a:solidFill>
                            <a:srgbClr val="FF0000"/>
                          </a:solidFill>
                          <a:effectLst/>
                        </a:rPr>
                        <a:t> = 1856/55 @ Memphis</a:t>
                      </a:r>
                    </a:p>
                    <a:p>
                      <a:pPr marL="66675" marR="0">
                        <a:spcBef>
                          <a:spcPts val="0"/>
                        </a:spcBef>
                        <a:spcAft>
                          <a:spcPts val="0"/>
                        </a:spcAft>
                      </a:pP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66675"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Krauss</a:t>
                      </a:r>
                      <a:endParaRPr lang="en-US" sz="2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effectLst/>
                        </a:rPr>
                        <a:t>1837-1819 (19)</a:t>
                      </a:r>
                    </a:p>
                    <a:p>
                      <a:pPr marL="0" marR="0">
                        <a:spcBef>
                          <a:spcPts val="0"/>
                        </a:spcBef>
                        <a:spcAft>
                          <a:spcPts val="0"/>
                        </a:spcAft>
                      </a:pPr>
                      <a:r>
                        <a:rPr lang="en-US" sz="2800" dirty="0">
                          <a:solidFill>
                            <a:srgbClr val="FF0000"/>
                          </a:solidFill>
                          <a:effectLst/>
                        </a:rPr>
                        <a:t>7</a:t>
                      </a:r>
                      <a:r>
                        <a:rPr lang="en-US" sz="2800" baseline="30000" dirty="0">
                          <a:solidFill>
                            <a:srgbClr val="FF0000"/>
                          </a:solidFill>
                          <a:effectLst/>
                        </a:rPr>
                        <a:t>th</a:t>
                      </a:r>
                      <a:r>
                        <a:rPr lang="en-US" sz="2800" dirty="0">
                          <a:solidFill>
                            <a:srgbClr val="FF0000"/>
                          </a:solidFill>
                          <a:effectLst/>
                        </a:rPr>
                        <a:t> = 1830 @ Elephantine</a:t>
                      </a:r>
                      <a:endParaRPr lang="en-US" sz="2800" dirty="0">
                        <a:solidFill>
                          <a:srgbClr val="FF0000"/>
                        </a:solidFill>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3561"/>
                  </a:ext>
                </a:extLst>
              </a:tr>
            </a:tbl>
          </a:graphicData>
        </a:graphic>
      </p:graphicFrame>
      <p:sp>
        <p:nvSpPr>
          <p:cNvPr id="9" name="Content Placeholder 2">
            <a:extLst>
              <a:ext uri="{FF2B5EF4-FFF2-40B4-BE49-F238E27FC236}">
                <a16:creationId xmlns:a16="http://schemas.microsoft.com/office/drawing/2014/main" id="{242F3544-EEFE-416B-858F-4ED05845F2D6}"/>
              </a:ext>
            </a:extLst>
          </p:cNvPr>
          <p:cNvSpPr>
            <a:spLocks noGrp="1"/>
          </p:cNvSpPr>
          <p:nvPr>
            <p:ph idx="1"/>
          </p:nvPr>
        </p:nvSpPr>
        <p:spPr>
          <a:xfrm>
            <a:off x="511419" y="1407977"/>
            <a:ext cx="10883412" cy="539520"/>
          </a:xfrm>
        </p:spPr>
        <p:txBody>
          <a:bodyPr>
            <a:normAutofit/>
          </a:bodyPr>
          <a:lstStyle/>
          <a:p>
            <a:pPr marL="0" indent="0">
              <a:buNone/>
            </a:pPr>
            <a:r>
              <a:rPr lang="en-US" sz="2000" dirty="0">
                <a:effectLst/>
                <a:latin typeface="Calibri" panose="020F0502020204030204" pitchFamily="34" charset="0"/>
                <a:ea typeface="Calibri" panose="020F0502020204030204" pitchFamily="34" charset="0"/>
              </a:rPr>
              <a:t>“Year 7 of Sesostris III, powerful, righteous, Month 4 of </a:t>
            </a:r>
            <a:r>
              <a:rPr lang="en-US" sz="2000" dirty="0" err="1">
                <a:effectLst/>
                <a:latin typeface="Calibri" panose="020F0502020204030204" pitchFamily="34" charset="0"/>
                <a:ea typeface="Calibri" panose="020F0502020204030204" pitchFamily="34" charset="0"/>
              </a:rPr>
              <a:t>Peret</a:t>
            </a:r>
            <a:r>
              <a:rPr lang="en-US" sz="2000" dirty="0">
                <a:effectLst/>
                <a:latin typeface="Calibri" panose="020F0502020204030204" pitchFamily="34" charset="0"/>
                <a:ea typeface="Calibri" panose="020F0502020204030204" pitchFamily="34" charset="0"/>
              </a:rPr>
              <a:t>, Day 17, Celebration of Rising of Sirius”</a:t>
            </a:r>
            <a:endParaRPr lang="en-CA"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48935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7628</TotalTime>
  <Words>4193</Words>
  <Application>Microsoft Office PowerPoint</Application>
  <PresentationFormat>Widescreen</PresentationFormat>
  <Paragraphs>326</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Times New Roman</vt:lpstr>
      <vt:lpstr>VAGRounded BT</vt:lpstr>
      <vt:lpstr>Office Theme</vt:lpstr>
      <vt:lpstr>High vs. Low Egyptian Chronology, the Rising of Sirius in the Lahun and Ebers Papyri, and the exodus</vt:lpstr>
      <vt:lpstr>PowerPoint Presentation</vt:lpstr>
      <vt:lpstr>High vs. Low Egyptian Chronology, the Rising of Sirius in the Lahun and Ebers Papyri, and the exodus    Steven Rudd Dallas 2021 ETS/NEAS  PowerPoint: www.bible.ca/NEAS  Canada@bible.ca www.bible.ca/exodus </vt:lpstr>
      <vt:lpstr>PowerPoint Presentation</vt:lpstr>
      <vt:lpstr>PowerPoint Presentation</vt:lpstr>
      <vt:lpstr>PowerPoint Presentation</vt:lpstr>
      <vt:lpstr>PowerPoint Presentation</vt:lpstr>
      <vt:lpstr>PowerPoint Presentation</vt:lpstr>
      <vt:lpstr>Lahun Papyrus High vs. Low Egyptian Chronology dates</vt:lpstr>
      <vt:lpstr>PowerPoint Presentation</vt:lpstr>
      <vt:lpstr>PowerPoint Presentation</vt:lpstr>
      <vt:lpstr>PowerPoint Presentation</vt:lpstr>
      <vt:lpstr>Ebers Papyrus High vs. Low Egyptian Chronology dates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vs. Low Egyptian Chronology, the Rising of Sirius in the Lahun and Ebers Papyri, and the exodus    Steven Rudd Dallas 2021 ETS/NEAS   PowerPoint: www.bible.ca/NEAS Canada@bible.ca www.bible.ca/exodus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Rudd</dc:creator>
  <cp:lastModifiedBy>Steven Rudd</cp:lastModifiedBy>
  <cp:revision>337</cp:revision>
  <dcterms:created xsi:type="dcterms:W3CDTF">2019-10-27T18:36:11Z</dcterms:created>
  <dcterms:modified xsi:type="dcterms:W3CDTF">2021-11-18T17:28:50Z</dcterms:modified>
</cp:coreProperties>
</file>