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256" r:id="rId2"/>
    <p:sldId id="260" r:id="rId3"/>
    <p:sldId id="279" r:id="rId4"/>
    <p:sldId id="257" r:id="rId5"/>
    <p:sldId id="266" r:id="rId6"/>
    <p:sldId id="265" r:id="rId7"/>
    <p:sldId id="276" r:id="rId8"/>
    <p:sldId id="262" r:id="rId9"/>
    <p:sldId id="261" r:id="rId10"/>
    <p:sldId id="277" r:id="rId11"/>
    <p:sldId id="269" r:id="rId12"/>
    <p:sldId id="267" r:id="rId13"/>
    <p:sldId id="263" r:id="rId14"/>
    <p:sldId id="268" r:id="rId15"/>
    <p:sldId id="264" r:id="rId16"/>
    <p:sldId id="278" r:id="rId17"/>
    <p:sldId id="271" r:id="rId18"/>
    <p:sldId id="272" r:id="rId19"/>
    <p:sldId id="270" r:id="rId20"/>
    <p:sldId id="316" r:id="rId21"/>
    <p:sldId id="285" r:id="rId22"/>
    <p:sldId id="301" r:id="rId23"/>
    <p:sldId id="259" r:id="rId24"/>
    <p:sldId id="315" r:id="rId25"/>
    <p:sldId id="317" r:id="rId26"/>
    <p:sldId id="273" r:id="rId27"/>
    <p:sldId id="287" r:id="rId28"/>
    <p:sldId id="283" r:id="rId29"/>
    <p:sldId id="314" r:id="rId30"/>
    <p:sldId id="284" r:id="rId31"/>
    <p:sldId id="274" r:id="rId32"/>
    <p:sldId id="318" r:id="rId33"/>
    <p:sldId id="288" r:id="rId34"/>
    <p:sldId id="290" r:id="rId35"/>
    <p:sldId id="282" r:id="rId36"/>
    <p:sldId id="286" r:id="rId37"/>
    <p:sldId id="302" r:id="rId38"/>
    <p:sldId id="303" r:id="rId39"/>
    <p:sldId id="258" r:id="rId40"/>
    <p:sldId id="280" r:id="rId41"/>
    <p:sldId id="304" r:id="rId42"/>
    <p:sldId id="305" r:id="rId43"/>
    <p:sldId id="309" r:id="rId44"/>
    <p:sldId id="310" r:id="rId45"/>
    <p:sldId id="311" r:id="rId46"/>
    <p:sldId id="281" r:id="rId47"/>
    <p:sldId id="312" r:id="rId48"/>
    <p:sldId id="313" r:id="rId49"/>
    <p:sldId id="319" r:id="rId50"/>
    <p:sldId id="320" r:id="rId51"/>
    <p:sldId id="376" r:id="rId52"/>
    <p:sldId id="335"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94660"/>
  </p:normalViewPr>
  <p:slideViewPr>
    <p:cSldViewPr snapToGrid="0">
      <p:cViewPr>
        <p:scale>
          <a:sx n="66" d="100"/>
          <a:sy n="66" d="100"/>
        </p:scale>
        <p:origin x="1332" y="32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783922-C6B7-4FD3-9374-F43428A668A4}" type="datetimeFigureOut">
              <a:rPr lang="en-CA" smtClean="0"/>
              <a:t>2024-11-18</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4BB2FB-908C-4AB3-86FF-FEFADBDDBB2E}" type="slidenum">
              <a:rPr lang="en-CA" smtClean="0"/>
              <a:t>‹#›</a:t>
            </a:fld>
            <a:endParaRPr lang="en-CA"/>
          </a:p>
        </p:txBody>
      </p:sp>
    </p:spTree>
    <p:extLst>
      <p:ext uri="{BB962C8B-B14F-4D97-AF65-F5344CB8AC3E}">
        <p14:creationId xmlns:p14="http://schemas.microsoft.com/office/powerpoint/2010/main" val="26536010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CE75B6-1EB4-719C-FA8A-AA1789E60D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7A8737-E780-3125-626E-3DAA822B22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182F64-0664-9826-A5F0-20C304387103}"/>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B8C29BCE-7FA4-CB51-462F-294C4A25ED8D}"/>
              </a:ext>
            </a:extLst>
          </p:cNvPr>
          <p:cNvSpPr>
            <a:spLocks noGrp="1"/>
          </p:cNvSpPr>
          <p:nvPr>
            <p:ph type="sldNum" sz="quarter" idx="10"/>
          </p:nvPr>
        </p:nvSpPr>
        <p:spPr/>
        <p:txBody>
          <a:bodyPr/>
          <a:lstStyle/>
          <a:p>
            <a:fld id="{41B0CF40-3448-474B-B661-D820AA3C5BA2}" type="slidenum">
              <a:rPr lang="en-US" smtClean="0"/>
              <a:pPr/>
              <a:t>22</a:t>
            </a:fld>
            <a:endParaRPr lang="en-US"/>
          </a:p>
        </p:txBody>
      </p:sp>
    </p:spTree>
    <p:extLst>
      <p:ext uri="{BB962C8B-B14F-4D97-AF65-F5344CB8AC3E}">
        <p14:creationId xmlns:p14="http://schemas.microsoft.com/office/powerpoint/2010/main" val="3776594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BCAD9-023E-37D5-A868-65650032EB1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FF7922A8-51DE-5211-B530-2927BD5A25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B203A299-841C-4A13-1EB8-8675B9C538EE}"/>
              </a:ext>
            </a:extLst>
          </p:cNvPr>
          <p:cNvSpPr>
            <a:spLocks noGrp="1"/>
          </p:cNvSpPr>
          <p:nvPr>
            <p:ph type="dt" sz="half" idx="10"/>
          </p:nvPr>
        </p:nvSpPr>
        <p:spPr/>
        <p:txBody>
          <a:bodyPr/>
          <a:lstStyle/>
          <a:p>
            <a:fld id="{3E9A6806-B8BF-48AE-9AB5-CA83A4ED9AAD}" type="datetimeFigureOut">
              <a:rPr lang="en-CA" smtClean="0"/>
              <a:t>2024-11-18</a:t>
            </a:fld>
            <a:endParaRPr lang="en-CA"/>
          </a:p>
        </p:txBody>
      </p:sp>
      <p:sp>
        <p:nvSpPr>
          <p:cNvPr id="5" name="Footer Placeholder 4">
            <a:extLst>
              <a:ext uri="{FF2B5EF4-FFF2-40B4-BE49-F238E27FC236}">
                <a16:creationId xmlns:a16="http://schemas.microsoft.com/office/drawing/2014/main" id="{2EEF5080-17F8-67EB-B925-0C25F3CBD23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89F2E8B-2BB3-766F-2DB0-DA2591609868}"/>
              </a:ext>
            </a:extLst>
          </p:cNvPr>
          <p:cNvSpPr>
            <a:spLocks noGrp="1"/>
          </p:cNvSpPr>
          <p:nvPr>
            <p:ph type="sldNum" sz="quarter" idx="12"/>
          </p:nvPr>
        </p:nvSpPr>
        <p:spPr/>
        <p:txBody>
          <a:bodyPr/>
          <a:lstStyle/>
          <a:p>
            <a:fld id="{92CF43A5-5320-45EC-BD88-FBEAF7FE5D17}" type="slidenum">
              <a:rPr lang="en-CA" smtClean="0"/>
              <a:t>‹#›</a:t>
            </a:fld>
            <a:endParaRPr lang="en-CA"/>
          </a:p>
        </p:txBody>
      </p:sp>
    </p:spTree>
    <p:extLst>
      <p:ext uri="{BB962C8B-B14F-4D97-AF65-F5344CB8AC3E}">
        <p14:creationId xmlns:p14="http://schemas.microsoft.com/office/powerpoint/2010/main" val="12352274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13CF6-5969-B550-746A-5BF79CB4C905}"/>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973573B0-E069-C5EC-855E-9240D6187E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3512DD5-F167-5A19-2905-A24FA1C2354A}"/>
              </a:ext>
            </a:extLst>
          </p:cNvPr>
          <p:cNvSpPr>
            <a:spLocks noGrp="1"/>
          </p:cNvSpPr>
          <p:nvPr>
            <p:ph type="dt" sz="half" idx="10"/>
          </p:nvPr>
        </p:nvSpPr>
        <p:spPr/>
        <p:txBody>
          <a:bodyPr/>
          <a:lstStyle/>
          <a:p>
            <a:fld id="{3E9A6806-B8BF-48AE-9AB5-CA83A4ED9AAD}" type="datetimeFigureOut">
              <a:rPr lang="en-CA" smtClean="0"/>
              <a:t>2024-11-18</a:t>
            </a:fld>
            <a:endParaRPr lang="en-CA"/>
          </a:p>
        </p:txBody>
      </p:sp>
      <p:sp>
        <p:nvSpPr>
          <p:cNvPr id="5" name="Footer Placeholder 4">
            <a:extLst>
              <a:ext uri="{FF2B5EF4-FFF2-40B4-BE49-F238E27FC236}">
                <a16:creationId xmlns:a16="http://schemas.microsoft.com/office/drawing/2014/main" id="{3D91304B-60E8-2761-284E-E7F62C681ED0}"/>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2FEBA08-AA82-74A0-BF17-4B6095BBF6C7}"/>
              </a:ext>
            </a:extLst>
          </p:cNvPr>
          <p:cNvSpPr>
            <a:spLocks noGrp="1"/>
          </p:cNvSpPr>
          <p:nvPr>
            <p:ph type="sldNum" sz="quarter" idx="12"/>
          </p:nvPr>
        </p:nvSpPr>
        <p:spPr/>
        <p:txBody>
          <a:bodyPr/>
          <a:lstStyle/>
          <a:p>
            <a:fld id="{92CF43A5-5320-45EC-BD88-FBEAF7FE5D17}" type="slidenum">
              <a:rPr lang="en-CA" smtClean="0"/>
              <a:t>‹#›</a:t>
            </a:fld>
            <a:endParaRPr lang="en-CA"/>
          </a:p>
        </p:txBody>
      </p:sp>
    </p:spTree>
    <p:extLst>
      <p:ext uri="{BB962C8B-B14F-4D97-AF65-F5344CB8AC3E}">
        <p14:creationId xmlns:p14="http://schemas.microsoft.com/office/powerpoint/2010/main" val="14160164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315B73-AC67-1E51-4660-1226CE08A26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C67A8C40-8C79-38E5-E4C2-AD7DB54BCA9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206500D5-12D7-4A3C-3502-98C4E280A2AD}"/>
              </a:ext>
            </a:extLst>
          </p:cNvPr>
          <p:cNvSpPr>
            <a:spLocks noGrp="1"/>
          </p:cNvSpPr>
          <p:nvPr>
            <p:ph type="dt" sz="half" idx="10"/>
          </p:nvPr>
        </p:nvSpPr>
        <p:spPr/>
        <p:txBody>
          <a:bodyPr/>
          <a:lstStyle/>
          <a:p>
            <a:fld id="{3E9A6806-B8BF-48AE-9AB5-CA83A4ED9AAD}" type="datetimeFigureOut">
              <a:rPr lang="en-CA" smtClean="0"/>
              <a:t>2024-11-18</a:t>
            </a:fld>
            <a:endParaRPr lang="en-CA"/>
          </a:p>
        </p:txBody>
      </p:sp>
      <p:sp>
        <p:nvSpPr>
          <p:cNvPr id="5" name="Footer Placeholder 4">
            <a:extLst>
              <a:ext uri="{FF2B5EF4-FFF2-40B4-BE49-F238E27FC236}">
                <a16:creationId xmlns:a16="http://schemas.microsoft.com/office/drawing/2014/main" id="{0F03479B-6E7F-0F3D-58DA-3552374F2F00}"/>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2CA3F5B-703F-5EA9-2D70-67AB2C928D38}"/>
              </a:ext>
            </a:extLst>
          </p:cNvPr>
          <p:cNvSpPr>
            <a:spLocks noGrp="1"/>
          </p:cNvSpPr>
          <p:nvPr>
            <p:ph type="sldNum" sz="quarter" idx="12"/>
          </p:nvPr>
        </p:nvSpPr>
        <p:spPr/>
        <p:txBody>
          <a:bodyPr/>
          <a:lstStyle/>
          <a:p>
            <a:fld id="{92CF43A5-5320-45EC-BD88-FBEAF7FE5D17}" type="slidenum">
              <a:rPr lang="en-CA" smtClean="0"/>
              <a:t>‹#›</a:t>
            </a:fld>
            <a:endParaRPr lang="en-CA"/>
          </a:p>
        </p:txBody>
      </p:sp>
    </p:spTree>
    <p:extLst>
      <p:ext uri="{BB962C8B-B14F-4D97-AF65-F5344CB8AC3E}">
        <p14:creationId xmlns:p14="http://schemas.microsoft.com/office/powerpoint/2010/main" val="249549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6E4C5-1702-CE75-3A84-C6287AE42C2B}"/>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A4CCBE64-594A-63FF-F7A9-1AE534A7FC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0221BED-9B89-EBD4-194A-4FC2F580BD70}"/>
              </a:ext>
            </a:extLst>
          </p:cNvPr>
          <p:cNvSpPr>
            <a:spLocks noGrp="1"/>
          </p:cNvSpPr>
          <p:nvPr>
            <p:ph type="dt" sz="half" idx="10"/>
          </p:nvPr>
        </p:nvSpPr>
        <p:spPr/>
        <p:txBody>
          <a:bodyPr/>
          <a:lstStyle/>
          <a:p>
            <a:fld id="{3E9A6806-B8BF-48AE-9AB5-CA83A4ED9AAD}" type="datetimeFigureOut">
              <a:rPr lang="en-CA" smtClean="0"/>
              <a:t>2024-11-18</a:t>
            </a:fld>
            <a:endParaRPr lang="en-CA"/>
          </a:p>
        </p:txBody>
      </p:sp>
      <p:sp>
        <p:nvSpPr>
          <p:cNvPr id="5" name="Footer Placeholder 4">
            <a:extLst>
              <a:ext uri="{FF2B5EF4-FFF2-40B4-BE49-F238E27FC236}">
                <a16:creationId xmlns:a16="http://schemas.microsoft.com/office/drawing/2014/main" id="{01B174C4-213C-AF40-EAAD-51BE60B8920F}"/>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C19CBF0-766C-62B7-32C4-D034E30C406C}"/>
              </a:ext>
            </a:extLst>
          </p:cNvPr>
          <p:cNvSpPr>
            <a:spLocks noGrp="1"/>
          </p:cNvSpPr>
          <p:nvPr>
            <p:ph type="sldNum" sz="quarter" idx="12"/>
          </p:nvPr>
        </p:nvSpPr>
        <p:spPr/>
        <p:txBody>
          <a:bodyPr/>
          <a:lstStyle/>
          <a:p>
            <a:fld id="{92CF43A5-5320-45EC-BD88-FBEAF7FE5D17}" type="slidenum">
              <a:rPr lang="en-CA" smtClean="0"/>
              <a:t>‹#›</a:t>
            </a:fld>
            <a:endParaRPr lang="en-CA"/>
          </a:p>
        </p:txBody>
      </p:sp>
    </p:spTree>
    <p:extLst>
      <p:ext uri="{BB962C8B-B14F-4D97-AF65-F5344CB8AC3E}">
        <p14:creationId xmlns:p14="http://schemas.microsoft.com/office/powerpoint/2010/main" val="2753929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46703-5833-15D0-E6C4-AD483687354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D84F6EED-59B2-87A1-B381-5E84BE8F53E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CD376CB-424A-0FD5-6972-282290D0FB9C}"/>
              </a:ext>
            </a:extLst>
          </p:cNvPr>
          <p:cNvSpPr>
            <a:spLocks noGrp="1"/>
          </p:cNvSpPr>
          <p:nvPr>
            <p:ph type="dt" sz="half" idx="10"/>
          </p:nvPr>
        </p:nvSpPr>
        <p:spPr/>
        <p:txBody>
          <a:bodyPr/>
          <a:lstStyle/>
          <a:p>
            <a:fld id="{3E9A6806-B8BF-48AE-9AB5-CA83A4ED9AAD}" type="datetimeFigureOut">
              <a:rPr lang="en-CA" smtClean="0"/>
              <a:t>2024-11-18</a:t>
            </a:fld>
            <a:endParaRPr lang="en-CA"/>
          </a:p>
        </p:txBody>
      </p:sp>
      <p:sp>
        <p:nvSpPr>
          <p:cNvPr id="5" name="Footer Placeholder 4">
            <a:extLst>
              <a:ext uri="{FF2B5EF4-FFF2-40B4-BE49-F238E27FC236}">
                <a16:creationId xmlns:a16="http://schemas.microsoft.com/office/drawing/2014/main" id="{3E6D8CEE-0EA9-4799-05EB-CE2DF2D5C19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B0B5A343-C1EC-62B0-A371-F15D7D5BB6BC}"/>
              </a:ext>
            </a:extLst>
          </p:cNvPr>
          <p:cNvSpPr>
            <a:spLocks noGrp="1"/>
          </p:cNvSpPr>
          <p:nvPr>
            <p:ph type="sldNum" sz="quarter" idx="12"/>
          </p:nvPr>
        </p:nvSpPr>
        <p:spPr/>
        <p:txBody>
          <a:bodyPr/>
          <a:lstStyle/>
          <a:p>
            <a:fld id="{92CF43A5-5320-45EC-BD88-FBEAF7FE5D17}" type="slidenum">
              <a:rPr lang="en-CA" smtClean="0"/>
              <a:t>‹#›</a:t>
            </a:fld>
            <a:endParaRPr lang="en-CA"/>
          </a:p>
        </p:txBody>
      </p:sp>
    </p:spTree>
    <p:extLst>
      <p:ext uri="{BB962C8B-B14F-4D97-AF65-F5344CB8AC3E}">
        <p14:creationId xmlns:p14="http://schemas.microsoft.com/office/powerpoint/2010/main" val="855452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341E6-14ED-B518-542F-CDFCC3D65E03}"/>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AD2E85ED-BEAC-8C1F-9216-847AE4653A0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FC16E01D-30A6-4CB5-CAED-EF6C927E93D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EEBED377-28D9-6E24-74EE-EDEB9DAD5C8D}"/>
              </a:ext>
            </a:extLst>
          </p:cNvPr>
          <p:cNvSpPr>
            <a:spLocks noGrp="1"/>
          </p:cNvSpPr>
          <p:nvPr>
            <p:ph type="dt" sz="half" idx="10"/>
          </p:nvPr>
        </p:nvSpPr>
        <p:spPr/>
        <p:txBody>
          <a:bodyPr/>
          <a:lstStyle/>
          <a:p>
            <a:fld id="{3E9A6806-B8BF-48AE-9AB5-CA83A4ED9AAD}" type="datetimeFigureOut">
              <a:rPr lang="en-CA" smtClean="0"/>
              <a:t>2024-11-18</a:t>
            </a:fld>
            <a:endParaRPr lang="en-CA"/>
          </a:p>
        </p:txBody>
      </p:sp>
      <p:sp>
        <p:nvSpPr>
          <p:cNvPr id="6" name="Footer Placeholder 5">
            <a:extLst>
              <a:ext uri="{FF2B5EF4-FFF2-40B4-BE49-F238E27FC236}">
                <a16:creationId xmlns:a16="http://schemas.microsoft.com/office/drawing/2014/main" id="{183F518E-6CAF-6A04-F59A-581A52B25515}"/>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C7B3B185-E66C-B163-1341-627084FA9648}"/>
              </a:ext>
            </a:extLst>
          </p:cNvPr>
          <p:cNvSpPr>
            <a:spLocks noGrp="1"/>
          </p:cNvSpPr>
          <p:nvPr>
            <p:ph type="sldNum" sz="quarter" idx="12"/>
          </p:nvPr>
        </p:nvSpPr>
        <p:spPr/>
        <p:txBody>
          <a:bodyPr/>
          <a:lstStyle/>
          <a:p>
            <a:fld id="{92CF43A5-5320-45EC-BD88-FBEAF7FE5D17}" type="slidenum">
              <a:rPr lang="en-CA" smtClean="0"/>
              <a:t>‹#›</a:t>
            </a:fld>
            <a:endParaRPr lang="en-CA"/>
          </a:p>
        </p:txBody>
      </p:sp>
    </p:spTree>
    <p:extLst>
      <p:ext uri="{BB962C8B-B14F-4D97-AF65-F5344CB8AC3E}">
        <p14:creationId xmlns:p14="http://schemas.microsoft.com/office/powerpoint/2010/main" val="16579982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D4767-EB35-32F5-514D-469F3E415194}"/>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AA06C8EC-8722-9AC7-7A4C-71F0FCD970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9EB12AE-714A-73DC-C285-0749ABCFF4C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E121FE8B-F428-51B5-9CBA-450ACC651F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2FBF863-6459-2B90-D833-13D600537E7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B34C3FB4-C1E4-0591-5483-20FF72CACAAF}"/>
              </a:ext>
            </a:extLst>
          </p:cNvPr>
          <p:cNvSpPr>
            <a:spLocks noGrp="1"/>
          </p:cNvSpPr>
          <p:nvPr>
            <p:ph type="dt" sz="half" idx="10"/>
          </p:nvPr>
        </p:nvSpPr>
        <p:spPr/>
        <p:txBody>
          <a:bodyPr/>
          <a:lstStyle/>
          <a:p>
            <a:fld id="{3E9A6806-B8BF-48AE-9AB5-CA83A4ED9AAD}" type="datetimeFigureOut">
              <a:rPr lang="en-CA" smtClean="0"/>
              <a:t>2024-11-18</a:t>
            </a:fld>
            <a:endParaRPr lang="en-CA"/>
          </a:p>
        </p:txBody>
      </p:sp>
      <p:sp>
        <p:nvSpPr>
          <p:cNvPr id="8" name="Footer Placeholder 7">
            <a:extLst>
              <a:ext uri="{FF2B5EF4-FFF2-40B4-BE49-F238E27FC236}">
                <a16:creationId xmlns:a16="http://schemas.microsoft.com/office/drawing/2014/main" id="{F32048A9-6DC3-61BA-0C90-113F7EF3D72F}"/>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8CC5DC89-2878-9E89-8145-4B44F4925ECE}"/>
              </a:ext>
            </a:extLst>
          </p:cNvPr>
          <p:cNvSpPr>
            <a:spLocks noGrp="1"/>
          </p:cNvSpPr>
          <p:nvPr>
            <p:ph type="sldNum" sz="quarter" idx="12"/>
          </p:nvPr>
        </p:nvSpPr>
        <p:spPr/>
        <p:txBody>
          <a:bodyPr/>
          <a:lstStyle/>
          <a:p>
            <a:fld id="{92CF43A5-5320-45EC-BD88-FBEAF7FE5D17}" type="slidenum">
              <a:rPr lang="en-CA" smtClean="0"/>
              <a:t>‹#›</a:t>
            </a:fld>
            <a:endParaRPr lang="en-CA"/>
          </a:p>
        </p:txBody>
      </p:sp>
    </p:spTree>
    <p:extLst>
      <p:ext uri="{BB962C8B-B14F-4D97-AF65-F5344CB8AC3E}">
        <p14:creationId xmlns:p14="http://schemas.microsoft.com/office/powerpoint/2010/main" val="199859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237FB-B830-7B64-5BCE-0668E584B026}"/>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2CC8F590-7E54-B5CB-5941-39A3EC1BFED7}"/>
              </a:ext>
            </a:extLst>
          </p:cNvPr>
          <p:cNvSpPr>
            <a:spLocks noGrp="1"/>
          </p:cNvSpPr>
          <p:nvPr>
            <p:ph type="dt" sz="half" idx="10"/>
          </p:nvPr>
        </p:nvSpPr>
        <p:spPr/>
        <p:txBody>
          <a:bodyPr/>
          <a:lstStyle/>
          <a:p>
            <a:fld id="{3E9A6806-B8BF-48AE-9AB5-CA83A4ED9AAD}" type="datetimeFigureOut">
              <a:rPr lang="en-CA" smtClean="0"/>
              <a:t>2024-11-18</a:t>
            </a:fld>
            <a:endParaRPr lang="en-CA"/>
          </a:p>
        </p:txBody>
      </p:sp>
      <p:sp>
        <p:nvSpPr>
          <p:cNvPr id="4" name="Footer Placeholder 3">
            <a:extLst>
              <a:ext uri="{FF2B5EF4-FFF2-40B4-BE49-F238E27FC236}">
                <a16:creationId xmlns:a16="http://schemas.microsoft.com/office/drawing/2014/main" id="{8F30BB72-7923-5516-3831-92726E7AD6A3}"/>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41A82E0A-F54B-65F0-E5DB-7F56530A38E0}"/>
              </a:ext>
            </a:extLst>
          </p:cNvPr>
          <p:cNvSpPr>
            <a:spLocks noGrp="1"/>
          </p:cNvSpPr>
          <p:nvPr>
            <p:ph type="sldNum" sz="quarter" idx="12"/>
          </p:nvPr>
        </p:nvSpPr>
        <p:spPr/>
        <p:txBody>
          <a:bodyPr/>
          <a:lstStyle/>
          <a:p>
            <a:fld id="{92CF43A5-5320-45EC-BD88-FBEAF7FE5D17}" type="slidenum">
              <a:rPr lang="en-CA" smtClean="0"/>
              <a:t>‹#›</a:t>
            </a:fld>
            <a:endParaRPr lang="en-CA"/>
          </a:p>
        </p:txBody>
      </p:sp>
    </p:spTree>
    <p:extLst>
      <p:ext uri="{BB962C8B-B14F-4D97-AF65-F5344CB8AC3E}">
        <p14:creationId xmlns:p14="http://schemas.microsoft.com/office/powerpoint/2010/main" val="89751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622B9F-089F-BEBC-A48C-B95B31ED21E1}"/>
              </a:ext>
            </a:extLst>
          </p:cNvPr>
          <p:cNvSpPr>
            <a:spLocks noGrp="1"/>
          </p:cNvSpPr>
          <p:nvPr>
            <p:ph type="dt" sz="half" idx="10"/>
          </p:nvPr>
        </p:nvSpPr>
        <p:spPr/>
        <p:txBody>
          <a:bodyPr/>
          <a:lstStyle/>
          <a:p>
            <a:fld id="{3E9A6806-B8BF-48AE-9AB5-CA83A4ED9AAD}" type="datetimeFigureOut">
              <a:rPr lang="en-CA" smtClean="0"/>
              <a:t>2024-11-18</a:t>
            </a:fld>
            <a:endParaRPr lang="en-CA"/>
          </a:p>
        </p:txBody>
      </p:sp>
      <p:sp>
        <p:nvSpPr>
          <p:cNvPr id="3" name="Footer Placeholder 2">
            <a:extLst>
              <a:ext uri="{FF2B5EF4-FFF2-40B4-BE49-F238E27FC236}">
                <a16:creationId xmlns:a16="http://schemas.microsoft.com/office/drawing/2014/main" id="{B614060E-93B9-AC4C-285F-27B2E9121FFE}"/>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887208D8-ED85-96D0-1962-77625A6CB78E}"/>
              </a:ext>
            </a:extLst>
          </p:cNvPr>
          <p:cNvSpPr>
            <a:spLocks noGrp="1"/>
          </p:cNvSpPr>
          <p:nvPr>
            <p:ph type="sldNum" sz="quarter" idx="12"/>
          </p:nvPr>
        </p:nvSpPr>
        <p:spPr/>
        <p:txBody>
          <a:bodyPr/>
          <a:lstStyle/>
          <a:p>
            <a:fld id="{92CF43A5-5320-45EC-BD88-FBEAF7FE5D17}" type="slidenum">
              <a:rPr lang="en-CA" smtClean="0"/>
              <a:t>‹#›</a:t>
            </a:fld>
            <a:endParaRPr lang="en-CA"/>
          </a:p>
        </p:txBody>
      </p:sp>
    </p:spTree>
    <p:extLst>
      <p:ext uri="{BB962C8B-B14F-4D97-AF65-F5344CB8AC3E}">
        <p14:creationId xmlns:p14="http://schemas.microsoft.com/office/powerpoint/2010/main" val="1774047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CA701-388A-4539-1C81-B4D981BFED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CDC03011-073C-2220-65BC-705F4CEB4E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9D343A70-B5ED-4586-E79E-8117F91028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602429-F0DC-F275-EFD5-C87398481824}"/>
              </a:ext>
            </a:extLst>
          </p:cNvPr>
          <p:cNvSpPr>
            <a:spLocks noGrp="1"/>
          </p:cNvSpPr>
          <p:nvPr>
            <p:ph type="dt" sz="half" idx="10"/>
          </p:nvPr>
        </p:nvSpPr>
        <p:spPr/>
        <p:txBody>
          <a:bodyPr/>
          <a:lstStyle/>
          <a:p>
            <a:fld id="{3E9A6806-B8BF-48AE-9AB5-CA83A4ED9AAD}" type="datetimeFigureOut">
              <a:rPr lang="en-CA" smtClean="0"/>
              <a:t>2024-11-18</a:t>
            </a:fld>
            <a:endParaRPr lang="en-CA"/>
          </a:p>
        </p:txBody>
      </p:sp>
      <p:sp>
        <p:nvSpPr>
          <p:cNvPr id="6" name="Footer Placeholder 5">
            <a:extLst>
              <a:ext uri="{FF2B5EF4-FFF2-40B4-BE49-F238E27FC236}">
                <a16:creationId xmlns:a16="http://schemas.microsoft.com/office/drawing/2014/main" id="{C08BE1D1-9619-3451-D18E-79FB4D4A4558}"/>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ED6C32DE-69D2-EAC3-F9EC-A87E969C430F}"/>
              </a:ext>
            </a:extLst>
          </p:cNvPr>
          <p:cNvSpPr>
            <a:spLocks noGrp="1"/>
          </p:cNvSpPr>
          <p:nvPr>
            <p:ph type="sldNum" sz="quarter" idx="12"/>
          </p:nvPr>
        </p:nvSpPr>
        <p:spPr/>
        <p:txBody>
          <a:bodyPr/>
          <a:lstStyle/>
          <a:p>
            <a:fld id="{92CF43A5-5320-45EC-BD88-FBEAF7FE5D17}" type="slidenum">
              <a:rPr lang="en-CA" smtClean="0"/>
              <a:t>‹#›</a:t>
            </a:fld>
            <a:endParaRPr lang="en-CA"/>
          </a:p>
        </p:txBody>
      </p:sp>
    </p:spTree>
    <p:extLst>
      <p:ext uri="{BB962C8B-B14F-4D97-AF65-F5344CB8AC3E}">
        <p14:creationId xmlns:p14="http://schemas.microsoft.com/office/powerpoint/2010/main" val="23492378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CA0A8-3CE3-3C23-7FE1-D73A88C59B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95844AB1-FD80-0E1F-8F34-A68F73C553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27C84593-DEAD-79A3-AB39-91BB91679A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4C89B2-7CC7-BF15-9532-D5BEF61508FE}"/>
              </a:ext>
            </a:extLst>
          </p:cNvPr>
          <p:cNvSpPr>
            <a:spLocks noGrp="1"/>
          </p:cNvSpPr>
          <p:nvPr>
            <p:ph type="dt" sz="half" idx="10"/>
          </p:nvPr>
        </p:nvSpPr>
        <p:spPr/>
        <p:txBody>
          <a:bodyPr/>
          <a:lstStyle/>
          <a:p>
            <a:fld id="{3E9A6806-B8BF-48AE-9AB5-CA83A4ED9AAD}" type="datetimeFigureOut">
              <a:rPr lang="en-CA" smtClean="0"/>
              <a:t>2024-11-18</a:t>
            </a:fld>
            <a:endParaRPr lang="en-CA"/>
          </a:p>
        </p:txBody>
      </p:sp>
      <p:sp>
        <p:nvSpPr>
          <p:cNvPr id="6" name="Footer Placeholder 5">
            <a:extLst>
              <a:ext uri="{FF2B5EF4-FFF2-40B4-BE49-F238E27FC236}">
                <a16:creationId xmlns:a16="http://schemas.microsoft.com/office/drawing/2014/main" id="{A26521D6-E083-F075-11AD-332B56F33F3E}"/>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0889F18C-BEEB-78B7-4F84-454782CB4688}"/>
              </a:ext>
            </a:extLst>
          </p:cNvPr>
          <p:cNvSpPr>
            <a:spLocks noGrp="1"/>
          </p:cNvSpPr>
          <p:nvPr>
            <p:ph type="sldNum" sz="quarter" idx="12"/>
          </p:nvPr>
        </p:nvSpPr>
        <p:spPr/>
        <p:txBody>
          <a:bodyPr/>
          <a:lstStyle/>
          <a:p>
            <a:fld id="{92CF43A5-5320-45EC-BD88-FBEAF7FE5D17}" type="slidenum">
              <a:rPr lang="en-CA" smtClean="0"/>
              <a:t>‹#›</a:t>
            </a:fld>
            <a:endParaRPr lang="en-CA"/>
          </a:p>
        </p:txBody>
      </p:sp>
    </p:spTree>
    <p:extLst>
      <p:ext uri="{BB962C8B-B14F-4D97-AF65-F5344CB8AC3E}">
        <p14:creationId xmlns:p14="http://schemas.microsoft.com/office/powerpoint/2010/main" val="39169969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4D9E01-FBF1-9B06-B4E6-6351717D3E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E3575D83-DBB6-AAFD-0783-850DC5C099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EAF6F6D7-86FC-1F3C-5370-1DF2A900A8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E9A6806-B8BF-48AE-9AB5-CA83A4ED9AAD}" type="datetimeFigureOut">
              <a:rPr lang="en-CA" smtClean="0"/>
              <a:t>2024-11-18</a:t>
            </a:fld>
            <a:endParaRPr lang="en-CA"/>
          </a:p>
        </p:txBody>
      </p:sp>
      <p:sp>
        <p:nvSpPr>
          <p:cNvPr id="5" name="Footer Placeholder 4">
            <a:extLst>
              <a:ext uri="{FF2B5EF4-FFF2-40B4-BE49-F238E27FC236}">
                <a16:creationId xmlns:a16="http://schemas.microsoft.com/office/drawing/2014/main" id="{015216B0-E66E-C46D-F64F-0222CCDC55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A"/>
          </a:p>
        </p:txBody>
      </p:sp>
      <p:sp>
        <p:nvSpPr>
          <p:cNvPr id="6" name="Slide Number Placeholder 5">
            <a:extLst>
              <a:ext uri="{FF2B5EF4-FFF2-40B4-BE49-F238E27FC236}">
                <a16:creationId xmlns:a16="http://schemas.microsoft.com/office/drawing/2014/main" id="{11CD0782-D4F6-0F3E-B0A8-4FB5D4163C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2CF43A5-5320-45EC-BD88-FBEAF7FE5D17}" type="slidenum">
              <a:rPr lang="en-CA" smtClean="0"/>
              <a:t>‹#›</a:t>
            </a:fld>
            <a:endParaRPr lang="en-CA"/>
          </a:p>
        </p:txBody>
      </p:sp>
    </p:spTree>
    <p:extLst>
      <p:ext uri="{BB962C8B-B14F-4D97-AF65-F5344CB8AC3E}">
        <p14:creationId xmlns:p14="http://schemas.microsoft.com/office/powerpoint/2010/main" val="29791897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28.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image" Target="../media/image15.jpeg"/><Relationship Id="rId7" Type="http://schemas.openxmlformats.org/officeDocument/2006/relationships/image" Target="../media/image30.jp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18.jpg"/><Relationship Id="rId5" Type="http://schemas.openxmlformats.org/officeDocument/2006/relationships/image" Target="../media/image21.jpg"/><Relationship Id="rId4" Type="http://schemas.openxmlformats.org/officeDocument/2006/relationships/image" Target="../media/image19.jpg"/></Relationships>
</file>

<file path=ppt/slides/_rels/slide2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9.png"/><Relationship Id="rId1" Type="http://schemas.openxmlformats.org/officeDocument/2006/relationships/slideLayout" Target="../slideLayouts/slideLayout1.xml"/><Relationship Id="rId5" Type="http://schemas.openxmlformats.org/officeDocument/2006/relationships/image" Target="../media/image40.jpeg"/><Relationship Id="rId4" Type="http://schemas.openxmlformats.org/officeDocument/2006/relationships/image" Target="../media/image3.jpg"/></Relationships>
</file>

<file path=ppt/slides/_rels/slide5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5.jpg"/><Relationship Id="rId5" Type="http://schemas.openxmlformats.org/officeDocument/2006/relationships/image" Target="../media/image44.jpeg"/><Relationship Id="rId4" Type="http://schemas.openxmlformats.org/officeDocument/2006/relationships/image" Target="../media/image43.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3D3127E-D280-1331-EE6B-CA373A66F043}"/>
              </a:ext>
            </a:extLst>
          </p:cNvPr>
          <p:cNvSpPr/>
          <p:nvPr/>
        </p:nvSpPr>
        <p:spPr>
          <a:xfrm>
            <a:off x="19355" y="4840"/>
            <a:ext cx="12172645" cy="245775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dirty="0"/>
          </a:p>
        </p:txBody>
      </p:sp>
      <p:sp>
        <p:nvSpPr>
          <p:cNvPr id="4" name="TextBox 3">
            <a:extLst>
              <a:ext uri="{FF2B5EF4-FFF2-40B4-BE49-F238E27FC236}">
                <a16:creationId xmlns:a16="http://schemas.microsoft.com/office/drawing/2014/main" id="{853E3F31-64FB-88CF-8D87-065973BA3FFE}"/>
              </a:ext>
            </a:extLst>
          </p:cNvPr>
          <p:cNvSpPr txBox="1"/>
          <p:nvPr/>
        </p:nvSpPr>
        <p:spPr>
          <a:xfrm>
            <a:off x="203200" y="58060"/>
            <a:ext cx="11727543" cy="2431435"/>
          </a:xfrm>
          <a:prstGeom prst="rect">
            <a:avLst/>
          </a:prstGeom>
          <a:noFill/>
        </p:spPr>
        <p:txBody>
          <a:bodyPr wrap="square" rtlCol="0">
            <a:spAutoFit/>
          </a:bodyPr>
          <a:lstStyle/>
          <a:p>
            <a:pPr algn="ctr"/>
            <a:r>
              <a:rPr lang="en-CA" sz="6000" dirty="0">
                <a:solidFill>
                  <a:srgbClr val="FFFF00"/>
                </a:solidFill>
                <a:latin typeface="VAGRounded BT" panose="020F0702020204020204" pitchFamily="34" charset="0"/>
              </a:rPr>
              <a:t>Archaeology of Daniel</a:t>
            </a:r>
          </a:p>
          <a:p>
            <a:pPr algn="ctr"/>
            <a:r>
              <a:rPr lang="en-CA" sz="3600" dirty="0">
                <a:solidFill>
                  <a:schemeClr val="bg1"/>
                </a:solidFill>
                <a:latin typeface="VAGRounded BT" panose="020F0702020204020204" pitchFamily="34" charset="0"/>
              </a:rPr>
              <a:t>“Belshazzar Chief Official of the King”</a:t>
            </a:r>
          </a:p>
          <a:p>
            <a:pPr algn="ctr"/>
            <a:r>
              <a:rPr lang="en-CA" sz="2800" dirty="0">
                <a:solidFill>
                  <a:schemeClr val="bg1"/>
                </a:solidFill>
                <a:latin typeface="VAGRounded BT" panose="020F0702020204020204" pitchFamily="34" charset="0"/>
              </a:rPr>
              <a:t>Steven Rudd</a:t>
            </a:r>
          </a:p>
          <a:p>
            <a:pPr algn="ctr"/>
            <a:r>
              <a:rPr lang="en-CA" sz="2800" dirty="0">
                <a:solidFill>
                  <a:schemeClr val="bg1"/>
                </a:solidFill>
                <a:latin typeface="VAGRounded BT" panose="020F0702020204020204" pitchFamily="34" charset="0"/>
              </a:rPr>
              <a:t>Near Eastern Archaeological Society Lectureship, San Deigo, 2024</a:t>
            </a:r>
          </a:p>
        </p:txBody>
      </p:sp>
      <p:sp>
        <p:nvSpPr>
          <p:cNvPr id="7" name="TextBox 6">
            <a:extLst>
              <a:ext uri="{FF2B5EF4-FFF2-40B4-BE49-F238E27FC236}">
                <a16:creationId xmlns:a16="http://schemas.microsoft.com/office/drawing/2014/main" id="{403383F2-CF67-37F2-F34F-32F5F51F8BA1}"/>
              </a:ext>
            </a:extLst>
          </p:cNvPr>
          <p:cNvSpPr txBox="1"/>
          <p:nvPr/>
        </p:nvSpPr>
        <p:spPr>
          <a:xfrm>
            <a:off x="154819" y="2530337"/>
            <a:ext cx="4639734" cy="523220"/>
          </a:xfrm>
          <a:prstGeom prst="rect">
            <a:avLst/>
          </a:prstGeom>
          <a:noFill/>
        </p:spPr>
        <p:txBody>
          <a:bodyPr wrap="square">
            <a:spAutoFit/>
          </a:bodyPr>
          <a:lstStyle/>
          <a:p>
            <a:pPr marL="0" marR="0">
              <a:spcBef>
                <a:spcPts val="0"/>
              </a:spcBef>
              <a:spcAft>
                <a:spcPts val="0"/>
              </a:spcAft>
            </a:pPr>
            <a:r>
              <a:rPr lang="en-CA" sz="2800" dirty="0">
                <a:effectLst/>
                <a:latin typeface="VAGRounded BT" panose="020F0702020204020204" pitchFamily="34" charset="0"/>
                <a:ea typeface="Times New Roman" panose="02020603050405020304" pitchFamily="18" charset="0"/>
              </a:rPr>
              <a:t>Museum of Florence #135</a:t>
            </a:r>
          </a:p>
        </p:txBody>
      </p:sp>
      <p:pic>
        <p:nvPicPr>
          <p:cNvPr id="8" name="Picture 7" descr="A close-up of a stone with writing&#10;&#10;Description automatically generated">
            <a:extLst>
              <a:ext uri="{FF2B5EF4-FFF2-40B4-BE49-F238E27FC236}">
                <a16:creationId xmlns:a16="http://schemas.microsoft.com/office/drawing/2014/main" id="{9CB7451F-605C-90AD-19F3-2440C28618A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762" y="3651176"/>
            <a:ext cx="3841448" cy="3223755"/>
          </a:xfrm>
          <a:prstGeom prst="rect">
            <a:avLst/>
          </a:prstGeom>
          <a:noFill/>
          <a:ln>
            <a:noFill/>
          </a:ln>
        </p:spPr>
      </p:pic>
      <p:pic>
        <p:nvPicPr>
          <p:cNvPr id="12" name="Picture 11" descr="A close-up of a text&#10;&#10;Description automatically generated">
            <a:extLst>
              <a:ext uri="{FF2B5EF4-FFF2-40B4-BE49-F238E27FC236}">
                <a16:creationId xmlns:a16="http://schemas.microsoft.com/office/drawing/2014/main" id="{05831278-A13A-868D-00BE-B68D56CB82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8955" y="3478590"/>
            <a:ext cx="2810759" cy="3323986"/>
          </a:xfrm>
          <a:prstGeom prst="rect">
            <a:avLst/>
          </a:prstGeom>
        </p:spPr>
      </p:pic>
      <p:pic>
        <p:nvPicPr>
          <p:cNvPr id="10" name="Picture 9" descr="A stone with writing on it&#10;&#10;Description automatically generated">
            <a:extLst>
              <a:ext uri="{FF2B5EF4-FFF2-40B4-BE49-F238E27FC236}">
                <a16:creationId xmlns:a16="http://schemas.microsoft.com/office/drawing/2014/main" id="{47F16463-7C81-0000-35EE-4087AE10E1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5872" y="3589867"/>
            <a:ext cx="1820085" cy="3228076"/>
          </a:xfrm>
          <a:prstGeom prst="rect">
            <a:avLst/>
          </a:prstGeom>
        </p:spPr>
      </p:pic>
      <p:sp>
        <p:nvSpPr>
          <p:cNvPr id="14" name="TextBox 13">
            <a:extLst>
              <a:ext uri="{FF2B5EF4-FFF2-40B4-BE49-F238E27FC236}">
                <a16:creationId xmlns:a16="http://schemas.microsoft.com/office/drawing/2014/main" id="{FAAF7F00-A143-1A77-172F-34F8F8D3FC3C}"/>
              </a:ext>
            </a:extLst>
          </p:cNvPr>
          <p:cNvSpPr txBox="1"/>
          <p:nvPr/>
        </p:nvSpPr>
        <p:spPr>
          <a:xfrm>
            <a:off x="6473371" y="2621438"/>
            <a:ext cx="5786362" cy="523220"/>
          </a:xfrm>
          <a:prstGeom prst="rect">
            <a:avLst/>
          </a:prstGeom>
          <a:noFill/>
        </p:spPr>
        <p:txBody>
          <a:bodyPr wrap="square">
            <a:spAutoFit/>
          </a:bodyPr>
          <a:lstStyle/>
          <a:p>
            <a:pPr marL="0" marR="0">
              <a:spcBef>
                <a:spcPts val="0"/>
              </a:spcBef>
              <a:spcAft>
                <a:spcPts val="0"/>
              </a:spcAft>
            </a:pPr>
            <a:r>
              <a:rPr lang="en-CA" sz="2800" dirty="0">
                <a:effectLst/>
                <a:latin typeface="VAGRounded BT" panose="020F0702020204020204" pitchFamily="34" charset="0"/>
                <a:ea typeface="Times New Roman" panose="02020603050405020304" pitchFamily="18" charset="0"/>
              </a:rPr>
              <a:t>Yale Babylonian Collection #3765</a:t>
            </a:r>
          </a:p>
        </p:txBody>
      </p:sp>
      <p:sp>
        <p:nvSpPr>
          <p:cNvPr id="16" name="TextBox 15">
            <a:extLst>
              <a:ext uri="{FF2B5EF4-FFF2-40B4-BE49-F238E27FC236}">
                <a16:creationId xmlns:a16="http://schemas.microsoft.com/office/drawing/2014/main" id="{587073DB-2FBE-19A8-2E58-012045773BFA}"/>
              </a:ext>
            </a:extLst>
          </p:cNvPr>
          <p:cNvSpPr txBox="1"/>
          <p:nvPr/>
        </p:nvSpPr>
        <p:spPr>
          <a:xfrm>
            <a:off x="1199856" y="3003633"/>
            <a:ext cx="1717523" cy="584775"/>
          </a:xfrm>
          <a:prstGeom prst="rect">
            <a:avLst/>
          </a:prstGeom>
          <a:noFill/>
        </p:spPr>
        <p:txBody>
          <a:bodyPr wrap="square">
            <a:spAutoFit/>
          </a:bodyPr>
          <a:lstStyle/>
          <a:p>
            <a:pPr marL="0" marR="0">
              <a:spcBef>
                <a:spcPts val="0"/>
              </a:spcBef>
              <a:spcAft>
                <a:spcPts val="0"/>
              </a:spcAft>
            </a:pPr>
            <a:r>
              <a:rPr lang="en-CA" sz="3200" dirty="0">
                <a:solidFill>
                  <a:srgbClr val="FF0000"/>
                </a:solidFill>
                <a:effectLst/>
                <a:latin typeface="VAGRounded BT" panose="020F0702020204020204" pitchFamily="34" charset="0"/>
                <a:ea typeface="Times New Roman" panose="02020603050405020304" pitchFamily="18" charset="0"/>
              </a:rPr>
              <a:t>561 BC</a:t>
            </a:r>
          </a:p>
        </p:txBody>
      </p:sp>
      <p:sp>
        <p:nvSpPr>
          <p:cNvPr id="17" name="TextBox 16">
            <a:extLst>
              <a:ext uri="{FF2B5EF4-FFF2-40B4-BE49-F238E27FC236}">
                <a16:creationId xmlns:a16="http://schemas.microsoft.com/office/drawing/2014/main" id="{56817AB5-257D-EB64-CAB3-26DD6555A2C8}"/>
              </a:ext>
            </a:extLst>
          </p:cNvPr>
          <p:cNvSpPr txBox="1"/>
          <p:nvPr/>
        </p:nvSpPr>
        <p:spPr>
          <a:xfrm>
            <a:off x="8444899" y="3049600"/>
            <a:ext cx="1717523" cy="584775"/>
          </a:xfrm>
          <a:prstGeom prst="rect">
            <a:avLst/>
          </a:prstGeom>
          <a:noFill/>
        </p:spPr>
        <p:txBody>
          <a:bodyPr wrap="square">
            <a:spAutoFit/>
          </a:bodyPr>
          <a:lstStyle/>
          <a:p>
            <a:pPr marL="0" marR="0">
              <a:spcBef>
                <a:spcPts val="0"/>
              </a:spcBef>
              <a:spcAft>
                <a:spcPts val="0"/>
              </a:spcAft>
            </a:pPr>
            <a:r>
              <a:rPr lang="en-CA" sz="3200" dirty="0">
                <a:solidFill>
                  <a:srgbClr val="FF0000"/>
                </a:solidFill>
                <a:effectLst/>
                <a:latin typeface="VAGRounded BT" panose="020F0702020204020204" pitchFamily="34" charset="0"/>
                <a:ea typeface="Times New Roman" panose="02020603050405020304" pitchFamily="18" charset="0"/>
              </a:rPr>
              <a:t>560 BC</a:t>
            </a:r>
          </a:p>
        </p:txBody>
      </p:sp>
    </p:spTree>
    <p:extLst>
      <p:ext uri="{BB962C8B-B14F-4D97-AF65-F5344CB8AC3E}">
        <p14:creationId xmlns:p14="http://schemas.microsoft.com/office/powerpoint/2010/main" val="2364706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C9C99-1034-21D4-1B25-41CA92F09B8C}"/>
            </a:ext>
          </a:extLst>
        </p:cNvPr>
        <p:cNvGrpSpPr/>
        <p:nvPr/>
      </p:nvGrpSpPr>
      <p:grpSpPr>
        <a:xfrm>
          <a:off x="0" y="0"/>
          <a:ext cx="0" cy="0"/>
          <a:chOff x="0" y="0"/>
          <a:chExt cx="0" cy="0"/>
        </a:xfrm>
      </p:grpSpPr>
      <p:pic>
        <p:nvPicPr>
          <p:cNvPr id="6146" name="Picture 2">
            <a:extLst>
              <a:ext uri="{FF2B5EF4-FFF2-40B4-BE49-F238E27FC236}">
                <a16:creationId xmlns:a16="http://schemas.microsoft.com/office/drawing/2014/main" id="{D4B580F6-2FAF-8FDC-FF99-36F3E36532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0" y="185738"/>
            <a:ext cx="9525000" cy="6486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89578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6E7AC6-BE31-C7FA-2F25-FF4DA752DC79}"/>
            </a:ext>
          </a:extLst>
        </p:cNvPr>
        <p:cNvGrpSpPr/>
        <p:nvPr/>
      </p:nvGrpSpPr>
      <p:grpSpPr>
        <a:xfrm>
          <a:off x="0" y="0"/>
          <a:ext cx="0" cy="0"/>
          <a:chOff x="0" y="0"/>
          <a:chExt cx="0" cy="0"/>
        </a:xfrm>
      </p:grpSpPr>
      <p:pic>
        <p:nvPicPr>
          <p:cNvPr id="15362" name="Picture 2">
            <a:extLst>
              <a:ext uri="{FF2B5EF4-FFF2-40B4-BE49-F238E27FC236}">
                <a16:creationId xmlns:a16="http://schemas.microsoft.com/office/drawing/2014/main" id="{A6A12C1E-64C9-0D25-4853-2EAEB92F4C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37" y="0"/>
            <a:ext cx="4113213"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281B013-B5EC-B4A9-3520-686381925D7E}"/>
              </a:ext>
            </a:extLst>
          </p:cNvPr>
          <p:cNvSpPr txBox="1"/>
          <p:nvPr/>
        </p:nvSpPr>
        <p:spPr>
          <a:xfrm>
            <a:off x="4068838" y="296113"/>
            <a:ext cx="7387772" cy="1938992"/>
          </a:xfrm>
          <a:prstGeom prst="rect">
            <a:avLst/>
          </a:prstGeom>
          <a:noFill/>
        </p:spPr>
        <p:txBody>
          <a:bodyPr wrap="square">
            <a:spAutoFit/>
          </a:bodyPr>
          <a:lstStyle/>
          <a:p>
            <a:r>
              <a:rPr lang="en-US" sz="4000" b="1" i="0" dirty="0">
                <a:solidFill>
                  <a:srgbClr val="000000"/>
                </a:solidFill>
                <a:effectLst/>
                <a:latin typeface="Calibri" panose="020F0502020204030204" pitchFamily="34" charset="0"/>
              </a:rPr>
              <a:t>In 582 BC Nebuchadnezzar attacks Egypt and kills Jews living in </a:t>
            </a:r>
            <a:r>
              <a:rPr lang="en-US" sz="4000" b="1" i="0" dirty="0" err="1">
                <a:solidFill>
                  <a:srgbClr val="000000"/>
                </a:solidFill>
                <a:effectLst/>
                <a:latin typeface="Calibri" panose="020F0502020204030204" pitchFamily="34" charset="0"/>
              </a:rPr>
              <a:t>Tahpanes</a:t>
            </a:r>
            <a:r>
              <a:rPr lang="en-US" sz="4000" b="1" dirty="0">
                <a:solidFill>
                  <a:srgbClr val="000000"/>
                </a:solidFill>
                <a:latin typeface="Calibri" panose="020F0502020204030204" pitchFamily="34" charset="0"/>
              </a:rPr>
              <a:t> fulfilling Jeremiah 44:30</a:t>
            </a:r>
            <a:endParaRPr lang="en-US" sz="4000" b="1" i="0" dirty="0">
              <a:solidFill>
                <a:srgbClr val="000000"/>
              </a:solidFill>
              <a:effectLst/>
              <a:latin typeface="Calibri" panose="020F0502020204030204" pitchFamily="34" charset="0"/>
            </a:endParaRPr>
          </a:p>
        </p:txBody>
      </p:sp>
      <p:pic>
        <p:nvPicPr>
          <p:cNvPr id="15364" name="Picture 4">
            <a:extLst>
              <a:ext uri="{FF2B5EF4-FFF2-40B4-BE49-F238E27FC236}">
                <a16:creationId xmlns:a16="http://schemas.microsoft.com/office/drawing/2014/main" id="{1D04D1F2-7878-7D24-8173-F83A629E8D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8514" y="2414211"/>
            <a:ext cx="8113486" cy="4443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83920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1A0F64-C99D-AA97-C704-28F27869E26B}"/>
            </a:ext>
          </a:extLst>
        </p:cNvPr>
        <p:cNvGrpSpPr/>
        <p:nvPr/>
      </p:nvGrpSpPr>
      <p:grpSpPr>
        <a:xfrm>
          <a:off x="0" y="0"/>
          <a:ext cx="0" cy="0"/>
          <a:chOff x="0" y="0"/>
          <a:chExt cx="0" cy="0"/>
        </a:xfrm>
      </p:grpSpPr>
      <p:pic>
        <p:nvPicPr>
          <p:cNvPr id="13314" name="Picture 2">
            <a:extLst>
              <a:ext uri="{FF2B5EF4-FFF2-40B4-BE49-F238E27FC236}">
                <a16:creationId xmlns:a16="http://schemas.microsoft.com/office/drawing/2014/main" id="{271CBA93-0349-DDB8-9B17-3DA7AC5005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4700" y="0"/>
            <a:ext cx="81010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76562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3B207B-A49F-D335-BC0F-275444A1C6CE}"/>
            </a:ext>
          </a:extLst>
        </p:cNvPr>
        <p:cNvGrpSpPr/>
        <p:nvPr/>
      </p:nvGrpSpPr>
      <p:grpSpPr>
        <a:xfrm>
          <a:off x="0" y="0"/>
          <a:ext cx="0" cy="0"/>
          <a:chOff x="0" y="0"/>
          <a:chExt cx="0" cy="0"/>
        </a:xfrm>
      </p:grpSpPr>
      <p:pic>
        <p:nvPicPr>
          <p:cNvPr id="9218" name="Picture 2">
            <a:extLst>
              <a:ext uri="{FF2B5EF4-FFF2-40B4-BE49-F238E27FC236}">
                <a16:creationId xmlns:a16="http://schemas.microsoft.com/office/drawing/2014/main" id="{B0A9D24E-004F-767E-53CB-817C723C4D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4338" y="0"/>
            <a:ext cx="62817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43903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98E1B3-3A08-F265-14D6-2ED61A41C3AE}"/>
            </a:ext>
          </a:extLst>
        </p:cNvPr>
        <p:cNvGrpSpPr/>
        <p:nvPr/>
      </p:nvGrpSpPr>
      <p:grpSpPr>
        <a:xfrm>
          <a:off x="0" y="0"/>
          <a:ext cx="0" cy="0"/>
          <a:chOff x="0" y="0"/>
          <a:chExt cx="0" cy="0"/>
        </a:xfrm>
      </p:grpSpPr>
      <p:pic>
        <p:nvPicPr>
          <p:cNvPr id="14338" name="Picture 2">
            <a:extLst>
              <a:ext uri="{FF2B5EF4-FFF2-40B4-BE49-F238E27FC236}">
                <a16:creationId xmlns:a16="http://schemas.microsoft.com/office/drawing/2014/main" id="{9F623E62-8122-5946-B159-349785990A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22743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C042C5-7FB0-1B47-086F-E587106412ED}"/>
            </a:ext>
          </a:extLst>
        </p:cNvPr>
        <p:cNvGrpSpPr/>
        <p:nvPr/>
      </p:nvGrpSpPr>
      <p:grpSpPr>
        <a:xfrm>
          <a:off x="0" y="0"/>
          <a:ext cx="0" cy="0"/>
          <a:chOff x="0" y="0"/>
          <a:chExt cx="0" cy="0"/>
        </a:xfrm>
      </p:grpSpPr>
      <p:pic>
        <p:nvPicPr>
          <p:cNvPr id="10242" name="Picture 2">
            <a:extLst>
              <a:ext uri="{FF2B5EF4-FFF2-40B4-BE49-F238E27FC236}">
                <a16:creationId xmlns:a16="http://schemas.microsoft.com/office/drawing/2014/main" id="{69B88EB4-D3D8-2B1A-7D2B-18787C3624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9363" y="0"/>
            <a:ext cx="71532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82061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C3DFED-5B1B-22EC-0466-2E7AD388E344}"/>
            </a:ext>
          </a:extLst>
        </p:cNvPr>
        <p:cNvGrpSpPr/>
        <p:nvPr/>
      </p:nvGrpSpPr>
      <p:grpSpPr>
        <a:xfrm>
          <a:off x="0" y="0"/>
          <a:ext cx="0" cy="0"/>
          <a:chOff x="0" y="0"/>
          <a:chExt cx="0" cy="0"/>
        </a:xfrm>
      </p:grpSpPr>
      <p:pic>
        <p:nvPicPr>
          <p:cNvPr id="7170" name="Picture 2">
            <a:extLst>
              <a:ext uri="{FF2B5EF4-FFF2-40B4-BE49-F238E27FC236}">
                <a16:creationId xmlns:a16="http://schemas.microsoft.com/office/drawing/2014/main" id="{FAEB4089-3DEE-07D4-FEC5-4326E06194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0" y="0"/>
            <a:ext cx="1215329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23686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EC9D7E-ECD7-4611-D36B-F09206677FFC}"/>
            </a:ext>
          </a:extLst>
        </p:cNvPr>
        <p:cNvGrpSpPr/>
        <p:nvPr/>
      </p:nvGrpSpPr>
      <p:grpSpPr>
        <a:xfrm>
          <a:off x="0" y="0"/>
          <a:ext cx="0" cy="0"/>
          <a:chOff x="0" y="0"/>
          <a:chExt cx="0" cy="0"/>
        </a:xfrm>
      </p:grpSpPr>
      <p:pic>
        <p:nvPicPr>
          <p:cNvPr id="3" name="Picture 2" descr="A stone with text on it&#10;&#10;Description automatically generated">
            <a:extLst>
              <a:ext uri="{FF2B5EF4-FFF2-40B4-BE49-F238E27FC236}">
                <a16:creationId xmlns:a16="http://schemas.microsoft.com/office/drawing/2014/main" id="{28D0A8EE-A346-1C19-FB22-FBA8D8679D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6728" y="109728"/>
            <a:ext cx="6638544" cy="6638544"/>
          </a:xfrm>
          <a:prstGeom prst="rect">
            <a:avLst/>
          </a:prstGeom>
        </p:spPr>
      </p:pic>
    </p:spTree>
    <p:extLst>
      <p:ext uri="{BB962C8B-B14F-4D97-AF65-F5344CB8AC3E}">
        <p14:creationId xmlns:p14="http://schemas.microsoft.com/office/powerpoint/2010/main" val="26063070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850F44-57AD-0D68-BE6A-DF05E789E66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CF33CB5-2A17-4DB5-B908-EDF006441DC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65863" y="25885"/>
            <a:ext cx="8285939" cy="6803677"/>
          </a:xfrm>
          <a:prstGeom prst="rect">
            <a:avLst/>
          </a:prstGeom>
        </p:spPr>
      </p:pic>
    </p:spTree>
    <p:extLst>
      <p:ext uri="{BB962C8B-B14F-4D97-AF65-F5344CB8AC3E}">
        <p14:creationId xmlns:p14="http://schemas.microsoft.com/office/powerpoint/2010/main" val="40423285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B157D7-66A4-4401-25C4-6B022131754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F6A9F7C-6318-03C0-6C27-FB1F58749E2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8381" y="24190"/>
            <a:ext cx="12080723" cy="6840144"/>
          </a:xfrm>
          <a:prstGeom prst="rect">
            <a:avLst/>
          </a:prstGeom>
        </p:spPr>
      </p:pic>
    </p:spTree>
    <p:extLst>
      <p:ext uri="{BB962C8B-B14F-4D97-AF65-F5344CB8AC3E}">
        <p14:creationId xmlns:p14="http://schemas.microsoft.com/office/powerpoint/2010/main" val="2392478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B10C09-0E29-8931-8717-3A3527204D58}"/>
            </a:ext>
          </a:extLst>
        </p:cNvPr>
        <p:cNvGrpSpPr/>
        <p:nvPr/>
      </p:nvGrpSpPr>
      <p:grpSpPr>
        <a:xfrm>
          <a:off x="0" y="0"/>
          <a:ext cx="0" cy="0"/>
          <a:chOff x="0" y="0"/>
          <a:chExt cx="0" cy="0"/>
        </a:xfrm>
      </p:grpSpPr>
    </p:spTree>
    <p:extLst>
      <p:ext uri="{BB962C8B-B14F-4D97-AF65-F5344CB8AC3E}">
        <p14:creationId xmlns:p14="http://schemas.microsoft.com/office/powerpoint/2010/main" val="24202529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980886-C3B0-C4CF-B377-26AB36D2DA7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A6741F5-88EB-8AC3-FB44-154BFB8BEBC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3656476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1EECDC-A88F-9BEB-D8A9-28BB0EFCD7C6}"/>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43F7C546-47F3-0FA9-9734-60F4A134C6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78266" y="38705"/>
            <a:ext cx="3881437"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0E79A38-472B-EB17-6D25-C06274788767}"/>
              </a:ext>
            </a:extLst>
          </p:cNvPr>
          <p:cNvSpPr txBox="1"/>
          <p:nvPr/>
        </p:nvSpPr>
        <p:spPr>
          <a:xfrm>
            <a:off x="48381" y="28821"/>
            <a:ext cx="8974666" cy="6494085"/>
          </a:xfrm>
          <a:prstGeom prst="rect">
            <a:avLst/>
          </a:prstGeom>
          <a:noFill/>
        </p:spPr>
        <p:txBody>
          <a:bodyPr wrap="square">
            <a:spAutoFit/>
          </a:bodyPr>
          <a:lstStyle/>
          <a:p>
            <a:pPr marR="0" lvl="0">
              <a:spcBef>
                <a:spcPts val="0"/>
              </a:spcBef>
              <a:spcAft>
                <a:spcPts val="0"/>
              </a:spcAft>
            </a:pPr>
            <a:r>
              <a:rPr lang="en-CA" sz="4800" dirty="0">
                <a:effectLst/>
                <a:latin typeface="VAGRounded BT" panose="020F0702020204020204" pitchFamily="34" charset="0"/>
                <a:ea typeface="Times New Roman" panose="02020603050405020304" pitchFamily="18" charset="0"/>
              </a:rPr>
              <a:t>Pharaoh Necho II (664-610 BC)</a:t>
            </a:r>
          </a:p>
          <a:p>
            <a:pPr marR="0" lvl="0">
              <a:spcBef>
                <a:spcPts val="0"/>
              </a:spcBef>
              <a:spcAft>
                <a:spcPts val="0"/>
              </a:spcAft>
            </a:pPr>
            <a:r>
              <a:rPr lang="en-CA" sz="2300" dirty="0">
                <a:solidFill>
                  <a:srgbClr val="FF0000"/>
                </a:solidFill>
                <a:effectLst/>
                <a:latin typeface="VAGRounded BT" panose="020F0702020204020204" pitchFamily="34" charset="0"/>
                <a:ea typeface="Times New Roman" panose="02020603050405020304" pitchFamily="18" charset="0"/>
              </a:rPr>
              <a:t>609 BC: </a:t>
            </a:r>
            <a:r>
              <a:rPr lang="en-CA" sz="2300" dirty="0">
                <a:effectLst/>
                <a:latin typeface="VAGRounded BT" panose="020F0702020204020204" pitchFamily="34" charset="0"/>
                <a:ea typeface="Times New Roman" panose="02020603050405020304" pitchFamily="18" charset="0"/>
              </a:rPr>
              <a:t>Pharaoh Necho II kills King Josiah at Megiddo:</a:t>
            </a:r>
            <a:r>
              <a:rPr lang="en-CA" sz="2300" dirty="0">
                <a:solidFill>
                  <a:srgbClr val="000000"/>
                </a:solidFill>
                <a:effectLst/>
                <a:latin typeface="VAGRounded BT" panose="020F0702020204020204" pitchFamily="34" charset="0"/>
                <a:ea typeface="Times New Roman" panose="02020603050405020304" pitchFamily="18" charset="0"/>
              </a:rPr>
              <a:t> 2 Chron 35:20-27; </a:t>
            </a:r>
            <a:r>
              <a:rPr lang="en-CA" sz="2300" dirty="0">
                <a:solidFill>
                  <a:srgbClr val="000000"/>
                </a:solidFill>
                <a:latin typeface="VAGRounded BT" panose="020F0702020204020204" pitchFamily="34" charset="0"/>
                <a:ea typeface="Times New Roman" panose="02020603050405020304" pitchFamily="18" charset="0"/>
              </a:rPr>
              <a:t>36:1-5; </a:t>
            </a:r>
            <a:r>
              <a:rPr lang="en-CA" sz="2300" dirty="0">
                <a:solidFill>
                  <a:srgbClr val="000000"/>
                </a:solidFill>
                <a:effectLst/>
                <a:latin typeface="VAGRounded BT" panose="020F0702020204020204" pitchFamily="34" charset="0"/>
                <a:ea typeface="Times New Roman" panose="02020603050405020304" pitchFamily="18" charset="0"/>
              </a:rPr>
              <a:t>2 Ki 23:28-37</a:t>
            </a:r>
          </a:p>
          <a:p>
            <a:endParaRPr lang="en-CA" sz="2300" dirty="0">
              <a:effectLst/>
              <a:latin typeface="VAGRounded BT" panose="020F0702020204020204" pitchFamily="34" charset="0"/>
              <a:ea typeface="Times New Roman" panose="02020603050405020304" pitchFamily="18" charset="0"/>
            </a:endParaRPr>
          </a:p>
          <a:p>
            <a:r>
              <a:rPr lang="en-CA" sz="2300" dirty="0">
                <a:solidFill>
                  <a:srgbClr val="FF0000"/>
                </a:solidFill>
                <a:effectLst/>
                <a:latin typeface="VAGRounded BT" panose="020F0702020204020204" pitchFamily="34" charset="0"/>
                <a:ea typeface="Times New Roman" panose="02020603050405020304" pitchFamily="18" charset="0"/>
              </a:rPr>
              <a:t>605 BC: </a:t>
            </a:r>
            <a:r>
              <a:rPr lang="en-CA" sz="2300" dirty="0">
                <a:effectLst/>
                <a:latin typeface="VAGRounded BT" panose="020F0702020204020204" pitchFamily="34" charset="0"/>
                <a:ea typeface="Times New Roman" panose="02020603050405020304" pitchFamily="18" charset="0"/>
              </a:rPr>
              <a:t>Nebuchadnezzar marries unknown daughter of Pharaoh Necho II as part of peace treaty. This wife is the mother of </a:t>
            </a:r>
            <a:r>
              <a:rPr lang="en-CA" sz="2300" dirty="0" err="1">
                <a:effectLst/>
                <a:latin typeface="VAGRounded BT" panose="020F0702020204020204" pitchFamily="34" charset="0"/>
                <a:ea typeface="Times New Roman" panose="02020603050405020304" pitchFamily="18" charset="0"/>
              </a:rPr>
              <a:t>Nitocris</a:t>
            </a:r>
            <a:r>
              <a:rPr lang="en-CA" sz="2300" dirty="0">
                <a:latin typeface="VAGRounded BT" panose="020F0702020204020204" pitchFamily="34" charset="0"/>
                <a:ea typeface="Times New Roman" panose="02020603050405020304" pitchFamily="18" charset="0"/>
              </a:rPr>
              <a:t> (Egyptian name)</a:t>
            </a:r>
            <a:r>
              <a:rPr lang="en-CA" sz="2300" dirty="0">
                <a:effectLst/>
                <a:latin typeface="VAGRounded BT" panose="020F0702020204020204" pitchFamily="34" charset="0"/>
                <a:ea typeface="Times New Roman" panose="02020603050405020304" pitchFamily="18" charset="0"/>
              </a:rPr>
              <a:t>.</a:t>
            </a:r>
          </a:p>
          <a:p>
            <a:endParaRPr lang="en-US" sz="2300" dirty="0">
              <a:effectLst/>
              <a:latin typeface="VAGRounded BT" panose="020F0702020204020204" pitchFamily="34" charset="0"/>
              <a:ea typeface="Times New Roman" panose="02020603050405020304" pitchFamily="18" charset="0"/>
            </a:endParaRPr>
          </a:p>
          <a:p>
            <a:r>
              <a:rPr lang="en-US" sz="2300" dirty="0">
                <a:solidFill>
                  <a:srgbClr val="FF0000"/>
                </a:solidFill>
                <a:effectLst/>
                <a:latin typeface="VAGRounded BT" panose="020F0702020204020204" pitchFamily="34" charset="0"/>
                <a:ea typeface="Times New Roman" panose="02020603050405020304" pitchFamily="18" charset="0"/>
              </a:rPr>
              <a:t>547 BC: </a:t>
            </a:r>
            <a:r>
              <a:rPr lang="en-US" sz="2300" dirty="0">
                <a:effectLst/>
                <a:latin typeface="VAGRounded BT" panose="020F0702020204020204" pitchFamily="34" charset="0"/>
                <a:ea typeface="Times New Roman" panose="02020603050405020304" pitchFamily="18" charset="0"/>
              </a:rPr>
              <a:t>Adda-</a:t>
            </a:r>
            <a:r>
              <a:rPr lang="en-US" sz="2300" dirty="0" err="1">
                <a:effectLst/>
                <a:latin typeface="VAGRounded BT" panose="020F0702020204020204" pitchFamily="34" charset="0"/>
                <a:ea typeface="Times New Roman" panose="02020603050405020304" pitchFamily="18" charset="0"/>
              </a:rPr>
              <a:t>guppi</a:t>
            </a:r>
            <a:r>
              <a:rPr lang="en-US" sz="2300" dirty="0">
                <a:effectLst/>
                <a:latin typeface="VAGRounded BT" panose="020F0702020204020204" pitchFamily="34" charset="0"/>
                <a:ea typeface="Times New Roman" panose="02020603050405020304" pitchFamily="18" charset="0"/>
              </a:rPr>
              <a:t> was the mother of Nabonidus who</a:t>
            </a:r>
          </a:p>
          <a:p>
            <a:r>
              <a:rPr lang="en-US" sz="2300" dirty="0">
                <a:latin typeface="VAGRounded BT" panose="020F0702020204020204" pitchFamily="34" charset="0"/>
                <a:ea typeface="Times New Roman" panose="02020603050405020304" pitchFamily="18" charset="0"/>
              </a:rPr>
              <a:t>           </a:t>
            </a:r>
            <a:r>
              <a:rPr lang="en-US" sz="2300" dirty="0">
                <a:effectLst/>
                <a:latin typeface="VAGRounded BT" panose="020F0702020204020204" pitchFamily="34" charset="0"/>
                <a:ea typeface="Times New Roman" panose="02020603050405020304" pitchFamily="18" charset="0"/>
              </a:rPr>
              <a:t>died in 547 BC.</a:t>
            </a:r>
            <a:endParaRPr lang="en-CA" sz="2300" dirty="0">
              <a:effectLst/>
              <a:latin typeface="VAGRounded BT" panose="020F0702020204020204" pitchFamily="34" charset="0"/>
              <a:ea typeface="Times New Roman" panose="02020603050405020304" pitchFamily="18" charset="0"/>
            </a:endParaRPr>
          </a:p>
          <a:p>
            <a:endParaRPr lang="en-CA" sz="2300" dirty="0">
              <a:effectLst/>
              <a:latin typeface="VAGRounded BT" panose="020F0702020204020204" pitchFamily="34" charset="0"/>
              <a:ea typeface="Times New Roman" panose="02020603050405020304" pitchFamily="18" charset="0"/>
            </a:endParaRPr>
          </a:p>
          <a:p>
            <a:r>
              <a:rPr lang="en-CA" sz="2300" dirty="0">
                <a:solidFill>
                  <a:srgbClr val="FF0000"/>
                </a:solidFill>
                <a:effectLst/>
                <a:latin typeface="VAGRounded BT" panose="020F0702020204020204" pitchFamily="34" charset="0"/>
                <a:ea typeface="Times New Roman" panose="02020603050405020304" pitchFamily="18" charset="0"/>
              </a:rPr>
              <a:t>539 BC: </a:t>
            </a:r>
            <a:r>
              <a:rPr lang="en-CA" sz="2300" dirty="0">
                <a:effectLst/>
                <a:latin typeface="VAGRounded BT" panose="020F0702020204020204" pitchFamily="34" charset="0"/>
                <a:ea typeface="Times New Roman" panose="02020603050405020304" pitchFamily="18" charset="0"/>
              </a:rPr>
              <a:t>Belshazzar dies: Handwriting on wall.</a:t>
            </a:r>
          </a:p>
          <a:p>
            <a:r>
              <a:rPr lang="en-CA" sz="2300" dirty="0" err="1">
                <a:effectLst/>
                <a:latin typeface="VAGRounded BT" panose="020F0702020204020204" pitchFamily="34" charset="0"/>
                <a:ea typeface="Times New Roman" panose="02020603050405020304" pitchFamily="18" charset="0"/>
              </a:rPr>
              <a:t>Nitocris</a:t>
            </a:r>
            <a:r>
              <a:rPr lang="en-CA" sz="2300" dirty="0">
                <a:effectLst/>
                <a:latin typeface="VAGRounded BT" panose="020F0702020204020204" pitchFamily="34" charset="0"/>
                <a:ea typeface="Times New Roman" panose="02020603050405020304" pitchFamily="18" charset="0"/>
              </a:rPr>
              <a:t> is the </a:t>
            </a:r>
            <a:r>
              <a:rPr lang="en-CA" sz="2300" dirty="0">
                <a:latin typeface="VAGRounded BT" panose="020F0702020204020204" pitchFamily="34" charset="0"/>
                <a:ea typeface="Times New Roman" panose="02020603050405020304" pitchFamily="18" charset="0"/>
              </a:rPr>
              <a:t>granddaughter</a:t>
            </a:r>
            <a:r>
              <a:rPr lang="en-CA" sz="2300" dirty="0">
                <a:effectLst/>
                <a:latin typeface="VAGRounded BT" panose="020F0702020204020204" pitchFamily="34" charset="0"/>
                <a:ea typeface="Times New Roman" panose="02020603050405020304" pitchFamily="18" charset="0"/>
              </a:rPr>
              <a:t> of Nebuchadnezzar</a:t>
            </a:r>
          </a:p>
          <a:p>
            <a:r>
              <a:rPr lang="en-CA" sz="2300" dirty="0" err="1">
                <a:latin typeface="VAGRounded BT" panose="020F0702020204020204" pitchFamily="34" charset="0"/>
                <a:ea typeface="Times New Roman" panose="02020603050405020304" pitchFamily="18" charset="0"/>
              </a:rPr>
              <a:t>Nitocris</a:t>
            </a:r>
            <a:r>
              <a:rPr lang="en-CA" sz="2300" dirty="0">
                <a:latin typeface="VAGRounded BT" panose="020F0702020204020204" pitchFamily="34" charset="0"/>
                <a:ea typeface="Times New Roman" panose="02020603050405020304" pitchFamily="18" charset="0"/>
              </a:rPr>
              <a:t> is the granddaughter of Necho</a:t>
            </a:r>
          </a:p>
          <a:p>
            <a:r>
              <a:rPr lang="en-CA" sz="2300" dirty="0" err="1">
                <a:effectLst/>
                <a:latin typeface="VAGRounded BT" panose="020F0702020204020204" pitchFamily="34" charset="0"/>
                <a:ea typeface="Times New Roman" panose="02020603050405020304" pitchFamily="18" charset="0"/>
              </a:rPr>
              <a:t>Nitocris</a:t>
            </a:r>
            <a:r>
              <a:rPr lang="en-CA" sz="2300" dirty="0">
                <a:effectLst/>
                <a:latin typeface="VAGRounded BT" panose="020F0702020204020204" pitchFamily="34" charset="0"/>
                <a:ea typeface="Times New Roman" panose="02020603050405020304" pitchFamily="18" charset="0"/>
              </a:rPr>
              <a:t> is the wife of Nabonidus</a:t>
            </a:r>
          </a:p>
          <a:p>
            <a:r>
              <a:rPr lang="en-CA" sz="2300" dirty="0" err="1">
                <a:latin typeface="VAGRounded BT" panose="020F0702020204020204" pitchFamily="34" charset="0"/>
                <a:ea typeface="Times New Roman" panose="02020603050405020304" pitchFamily="18" charset="0"/>
              </a:rPr>
              <a:t>Nitocris</a:t>
            </a:r>
            <a:r>
              <a:rPr lang="en-CA" sz="2300" dirty="0">
                <a:latin typeface="VAGRounded BT" panose="020F0702020204020204" pitchFamily="34" charset="0"/>
                <a:ea typeface="Times New Roman" panose="02020603050405020304" pitchFamily="18" charset="0"/>
              </a:rPr>
              <a:t> is the </a:t>
            </a:r>
            <a:r>
              <a:rPr lang="en-CA" sz="2300" dirty="0">
                <a:effectLst/>
                <a:latin typeface="VAGRounded BT" panose="020F0702020204020204" pitchFamily="34" charset="0"/>
                <a:ea typeface="Times New Roman" panose="02020603050405020304" pitchFamily="18" charset="0"/>
              </a:rPr>
              <a:t>mother of Belshazzar</a:t>
            </a:r>
          </a:p>
          <a:p>
            <a:r>
              <a:rPr lang="en-CA" sz="2300" dirty="0" err="1">
                <a:latin typeface="VAGRounded BT" panose="020F0702020204020204" pitchFamily="34" charset="0"/>
                <a:ea typeface="Times New Roman" panose="02020603050405020304" pitchFamily="18" charset="0"/>
              </a:rPr>
              <a:t>Nitocris</a:t>
            </a:r>
            <a:r>
              <a:rPr lang="en-CA" sz="2300" dirty="0">
                <a:latin typeface="VAGRounded BT" panose="020F0702020204020204" pitchFamily="34" charset="0"/>
                <a:ea typeface="Times New Roman" panose="02020603050405020304" pitchFamily="18" charset="0"/>
              </a:rPr>
              <a:t> is the queen who knew Daniel: Dan 5:10</a:t>
            </a:r>
            <a:r>
              <a:rPr lang="en-CA" sz="2300" dirty="0">
                <a:effectLst/>
                <a:latin typeface="VAGRounded BT" panose="020F0702020204020204" pitchFamily="34" charset="0"/>
                <a:ea typeface="Times New Roman" panose="02020603050405020304" pitchFamily="18" charset="0"/>
              </a:rPr>
              <a:t> </a:t>
            </a:r>
          </a:p>
        </p:txBody>
      </p:sp>
      <p:pic>
        <p:nvPicPr>
          <p:cNvPr id="2050" name="Picture 2" descr="No photo description available.">
            <a:extLst>
              <a:ext uri="{FF2B5EF4-FFF2-40B4-BE49-F238E27FC236}">
                <a16:creationId xmlns:a16="http://schemas.microsoft.com/office/drawing/2014/main" id="{6B948F59-0BC8-FC12-1BC8-CB4F6EE570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932990" y="4636800"/>
            <a:ext cx="1439786" cy="1903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7241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65B061-BFFC-B4A2-7B60-C4D0FC43F35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998EA8-FB5B-9C99-B886-5370FF611113}"/>
              </a:ext>
            </a:extLst>
          </p:cNvPr>
          <p:cNvSpPr>
            <a:spLocks noGrp="1"/>
          </p:cNvSpPr>
          <p:nvPr>
            <p:ph idx="1"/>
          </p:nvPr>
        </p:nvSpPr>
        <p:spPr>
          <a:xfrm>
            <a:off x="3848705" y="3791860"/>
            <a:ext cx="8229600" cy="3001963"/>
          </a:xfrm>
        </p:spPr>
        <p:txBody>
          <a:bodyPr/>
          <a:lstStyle/>
          <a:p>
            <a:pPr marL="0" indent="0" algn="ctr">
              <a:buNone/>
            </a:pPr>
            <a:endParaRPr lang="en-US" dirty="0"/>
          </a:p>
          <a:p>
            <a:pPr marL="0" indent="0" algn="ctr">
              <a:buNone/>
            </a:pPr>
            <a:endParaRPr lang="en-US" sz="2400" dirty="0"/>
          </a:p>
        </p:txBody>
      </p:sp>
      <p:sp>
        <p:nvSpPr>
          <p:cNvPr id="6" name="TextBox 5">
            <a:extLst>
              <a:ext uri="{FF2B5EF4-FFF2-40B4-BE49-F238E27FC236}">
                <a16:creationId xmlns:a16="http://schemas.microsoft.com/office/drawing/2014/main" id="{C9043401-D95B-7866-52F2-5EE8B0C872E9}"/>
              </a:ext>
            </a:extLst>
          </p:cNvPr>
          <p:cNvSpPr txBox="1"/>
          <p:nvPr/>
        </p:nvSpPr>
        <p:spPr>
          <a:xfrm>
            <a:off x="6578315" y="972460"/>
            <a:ext cx="2604390" cy="1323439"/>
          </a:xfrm>
          <a:prstGeom prst="rect">
            <a:avLst/>
          </a:prstGeom>
          <a:solidFill>
            <a:schemeClr val="accent6">
              <a:lumMod val="40000"/>
              <a:lumOff val="60000"/>
            </a:schemeClr>
          </a:solidFill>
          <a:ln w="19050">
            <a:solidFill>
              <a:schemeClr val="tx1"/>
            </a:solidFill>
          </a:ln>
        </p:spPr>
        <p:txBody>
          <a:bodyPr wrap="square" rtlCol="0">
            <a:spAutoFit/>
          </a:bodyPr>
          <a:lstStyle/>
          <a:p>
            <a:r>
              <a:rPr lang="en-US" sz="2000" b="1" dirty="0"/>
              <a:t>Nebuchadnezzar II.</a:t>
            </a:r>
          </a:p>
          <a:p>
            <a:r>
              <a:rPr lang="en-US" sz="2000" dirty="0"/>
              <a:t>Born ca. 642 BC.</a:t>
            </a:r>
          </a:p>
          <a:p>
            <a:r>
              <a:rPr lang="en-US" sz="2000" dirty="0"/>
              <a:t>Reigned 605-562 BC.</a:t>
            </a:r>
          </a:p>
          <a:p>
            <a:r>
              <a:rPr lang="en-US" sz="2000" dirty="0"/>
              <a:t>Egyptian détente 605. </a:t>
            </a:r>
            <a:endParaRPr lang="en-US" dirty="0"/>
          </a:p>
        </p:txBody>
      </p:sp>
      <p:sp>
        <p:nvSpPr>
          <p:cNvPr id="7" name="TextBox 6">
            <a:extLst>
              <a:ext uri="{FF2B5EF4-FFF2-40B4-BE49-F238E27FC236}">
                <a16:creationId xmlns:a16="http://schemas.microsoft.com/office/drawing/2014/main" id="{D08B16A6-3A1C-1A37-FD69-2B8DE6F0D39B}"/>
              </a:ext>
            </a:extLst>
          </p:cNvPr>
          <p:cNvSpPr txBox="1"/>
          <p:nvPr/>
        </p:nvSpPr>
        <p:spPr>
          <a:xfrm>
            <a:off x="3610167" y="1048660"/>
            <a:ext cx="2305879" cy="1200329"/>
          </a:xfrm>
          <a:prstGeom prst="rect">
            <a:avLst/>
          </a:prstGeom>
          <a:noFill/>
          <a:ln w="19050">
            <a:solidFill>
              <a:schemeClr val="tx1"/>
            </a:solidFill>
          </a:ln>
        </p:spPr>
        <p:txBody>
          <a:bodyPr wrap="square" rtlCol="0">
            <a:spAutoFit/>
          </a:bodyPr>
          <a:lstStyle/>
          <a:p>
            <a:r>
              <a:rPr lang="en-US" b="1" dirty="0"/>
              <a:t>Unnamed daughter of Pharaoh Necho.</a:t>
            </a:r>
          </a:p>
          <a:p>
            <a:r>
              <a:rPr lang="en-US" dirty="0"/>
              <a:t>Presumed to marry Neb. in 605 (2</a:t>
            </a:r>
            <a:r>
              <a:rPr lang="en-US" baseline="30000" dirty="0"/>
              <a:t>nd</a:t>
            </a:r>
            <a:r>
              <a:rPr lang="en-US" dirty="0"/>
              <a:t> wife).</a:t>
            </a:r>
          </a:p>
        </p:txBody>
      </p:sp>
      <p:sp>
        <p:nvSpPr>
          <p:cNvPr id="9" name="TextBox 8">
            <a:extLst>
              <a:ext uri="{FF2B5EF4-FFF2-40B4-BE49-F238E27FC236}">
                <a16:creationId xmlns:a16="http://schemas.microsoft.com/office/drawing/2014/main" id="{44FEB5C9-06FA-AA74-1BF8-A97ECD18D05C}"/>
              </a:ext>
            </a:extLst>
          </p:cNvPr>
          <p:cNvSpPr txBox="1"/>
          <p:nvPr/>
        </p:nvSpPr>
        <p:spPr>
          <a:xfrm>
            <a:off x="3848705" y="2953660"/>
            <a:ext cx="3113528" cy="1323439"/>
          </a:xfrm>
          <a:prstGeom prst="rect">
            <a:avLst/>
          </a:prstGeom>
          <a:solidFill>
            <a:schemeClr val="accent6">
              <a:lumMod val="40000"/>
              <a:lumOff val="60000"/>
            </a:schemeClr>
          </a:solidFill>
          <a:ln w="19050">
            <a:solidFill>
              <a:schemeClr val="tx1"/>
            </a:solidFill>
          </a:ln>
        </p:spPr>
        <p:txBody>
          <a:bodyPr wrap="square" rtlCol="0">
            <a:spAutoFit/>
          </a:bodyPr>
          <a:lstStyle/>
          <a:p>
            <a:r>
              <a:rPr lang="en-US" sz="2000" b="1" dirty="0"/>
              <a:t>Nitocris </a:t>
            </a:r>
            <a:r>
              <a:rPr lang="en-US" sz="2000" dirty="0"/>
              <a:t>(Herod-</a:t>
            </a:r>
          </a:p>
          <a:p>
            <a:r>
              <a:rPr lang="en-US" sz="2000" dirty="0" err="1"/>
              <a:t>otus</a:t>
            </a:r>
            <a:r>
              <a:rPr lang="en-US" sz="2000" dirty="0"/>
              <a:t> 1:185-188).</a:t>
            </a:r>
            <a:r>
              <a:rPr lang="en-US" sz="2000" i="1" dirty="0"/>
              <a:t> </a:t>
            </a:r>
          </a:p>
          <a:p>
            <a:r>
              <a:rPr lang="en-US" sz="2000" dirty="0"/>
              <a:t>Queen mother </a:t>
            </a:r>
          </a:p>
          <a:p>
            <a:r>
              <a:rPr lang="en-US" sz="2000" dirty="0"/>
              <a:t>of Daniel 5.</a:t>
            </a:r>
            <a:endParaRPr lang="en-US" i="1" dirty="0"/>
          </a:p>
        </p:txBody>
      </p:sp>
      <p:sp>
        <p:nvSpPr>
          <p:cNvPr id="10" name="TextBox 9">
            <a:extLst>
              <a:ext uri="{FF2B5EF4-FFF2-40B4-BE49-F238E27FC236}">
                <a16:creationId xmlns:a16="http://schemas.microsoft.com/office/drawing/2014/main" id="{1811FD7D-510B-9C0A-7511-733B76C383D0}"/>
              </a:ext>
            </a:extLst>
          </p:cNvPr>
          <p:cNvSpPr txBox="1"/>
          <p:nvPr/>
        </p:nvSpPr>
        <p:spPr>
          <a:xfrm>
            <a:off x="9598781" y="1048659"/>
            <a:ext cx="2589166" cy="1200329"/>
          </a:xfrm>
          <a:prstGeom prst="rect">
            <a:avLst/>
          </a:prstGeom>
          <a:noFill/>
          <a:ln w="19050">
            <a:solidFill>
              <a:schemeClr val="tx1"/>
            </a:solidFill>
          </a:ln>
        </p:spPr>
        <p:txBody>
          <a:bodyPr wrap="square" rtlCol="0">
            <a:spAutoFit/>
          </a:bodyPr>
          <a:lstStyle/>
          <a:p>
            <a:r>
              <a:rPr lang="en-US" sz="1800" dirty="0">
                <a:effectLst/>
                <a:latin typeface="VAGRounded BT" panose="020F0702020204020204" pitchFamily="34" charset="0"/>
                <a:ea typeface="Times New Roman" panose="02020603050405020304" pitchFamily="18" charset="0"/>
              </a:rPr>
              <a:t>Adda-</a:t>
            </a:r>
            <a:r>
              <a:rPr lang="en-US" sz="1800" dirty="0" err="1">
                <a:effectLst/>
                <a:latin typeface="VAGRounded BT" panose="020F0702020204020204" pitchFamily="34" charset="0"/>
                <a:ea typeface="Times New Roman" panose="02020603050405020304" pitchFamily="18" charset="0"/>
              </a:rPr>
              <a:t>guppi</a:t>
            </a:r>
            <a:r>
              <a:rPr lang="en-US" dirty="0"/>
              <a:t>,</a:t>
            </a:r>
          </a:p>
          <a:p>
            <a:r>
              <a:rPr lang="en-US" dirty="0" err="1"/>
              <a:t>Nabo</a:t>
            </a:r>
            <a:r>
              <a:rPr lang="en-US" dirty="0"/>
              <a:t>- nidus’s mother, 648-547 BC.  Husband: Nabu-</a:t>
            </a:r>
            <a:r>
              <a:rPr lang="en-US" dirty="0" err="1"/>
              <a:t>Balatsu</a:t>
            </a:r>
            <a:r>
              <a:rPr lang="en-US" dirty="0"/>
              <a:t>-</a:t>
            </a:r>
            <a:r>
              <a:rPr lang="en-US" dirty="0" err="1"/>
              <a:t>iabi</a:t>
            </a:r>
            <a:endParaRPr lang="en-US" dirty="0"/>
          </a:p>
        </p:txBody>
      </p:sp>
      <p:sp>
        <p:nvSpPr>
          <p:cNvPr id="11" name="TextBox 10">
            <a:extLst>
              <a:ext uri="{FF2B5EF4-FFF2-40B4-BE49-F238E27FC236}">
                <a16:creationId xmlns:a16="http://schemas.microsoft.com/office/drawing/2014/main" id="{06A62AB5-D338-062B-59FA-E0901C603BE4}"/>
              </a:ext>
            </a:extLst>
          </p:cNvPr>
          <p:cNvSpPr txBox="1"/>
          <p:nvPr/>
        </p:nvSpPr>
        <p:spPr>
          <a:xfrm>
            <a:off x="9225463" y="3173329"/>
            <a:ext cx="2167042" cy="923330"/>
          </a:xfrm>
          <a:prstGeom prst="rect">
            <a:avLst/>
          </a:prstGeom>
          <a:noFill/>
          <a:ln w="19050">
            <a:solidFill>
              <a:schemeClr val="tx1"/>
            </a:solidFill>
          </a:ln>
        </p:spPr>
        <p:txBody>
          <a:bodyPr wrap="square" rtlCol="0">
            <a:spAutoFit/>
          </a:bodyPr>
          <a:lstStyle/>
          <a:p>
            <a:r>
              <a:rPr lang="en-US" b="1" dirty="0"/>
              <a:t>Nabonidus</a:t>
            </a:r>
            <a:r>
              <a:rPr lang="en-US" dirty="0"/>
              <a:t>. Born</a:t>
            </a:r>
          </a:p>
          <a:p>
            <a:r>
              <a:rPr lang="en-US" dirty="0"/>
              <a:t>about 627 BC.</a:t>
            </a:r>
          </a:p>
          <a:p>
            <a:r>
              <a:rPr lang="en-US" dirty="0"/>
              <a:t>Reigned 556-539.</a:t>
            </a:r>
            <a:endParaRPr lang="en-US" sz="1200" dirty="0"/>
          </a:p>
        </p:txBody>
      </p:sp>
      <p:sp>
        <p:nvSpPr>
          <p:cNvPr id="12" name="TextBox 11">
            <a:extLst>
              <a:ext uri="{FF2B5EF4-FFF2-40B4-BE49-F238E27FC236}">
                <a16:creationId xmlns:a16="http://schemas.microsoft.com/office/drawing/2014/main" id="{E436E1FC-98F9-DEFC-09E8-3329EE4742D9}"/>
              </a:ext>
            </a:extLst>
          </p:cNvPr>
          <p:cNvSpPr txBox="1"/>
          <p:nvPr/>
        </p:nvSpPr>
        <p:spPr>
          <a:xfrm>
            <a:off x="6614677" y="4697329"/>
            <a:ext cx="2263229" cy="923330"/>
          </a:xfrm>
          <a:prstGeom prst="rect">
            <a:avLst/>
          </a:prstGeom>
          <a:solidFill>
            <a:schemeClr val="accent6">
              <a:lumMod val="40000"/>
              <a:lumOff val="60000"/>
            </a:schemeClr>
          </a:solidFill>
          <a:ln w="19050">
            <a:solidFill>
              <a:schemeClr val="tx1"/>
            </a:solidFill>
          </a:ln>
        </p:spPr>
        <p:txBody>
          <a:bodyPr wrap="square" rtlCol="0">
            <a:spAutoFit/>
          </a:bodyPr>
          <a:lstStyle/>
          <a:p>
            <a:r>
              <a:rPr lang="en-US" b="1" dirty="0"/>
              <a:t>Belshazzar. </a:t>
            </a:r>
          </a:p>
          <a:p>
            <a:r>
              <a:rPr lang="en-US" dirty="0"/>
              <a:t>Coregent with his father, 553-539 BC.</a:t>
            </a:r>
          </a:p>
        </p:txBody>
      </p:sp>
      <p:cxnSp>
        <p:nvCxnSpPr>
          <p:cNvPr id="16" name="Connector: Elbow 15">
            <a:extLst>
              <a:ext uri="{FF2B5EF4-FFF2-40B4-BE49-F238E27FC236}">
                <a16:creationId xmlns:a16="http://schemas.microsoft.com/office/drawing/2014/main" id="{0B7FCEB7-0B13-1EF2-DD8C-F74861B2CA6A}"/>
              </a:ext>
            </a:extLst>
          </p:cNvPr>
          <p:cNvCxnSpPr>
            <a:cxnSpLocks/>
            <a:stCxn id="9" idx="2"/>
            <a:endCxn id="12" idx="0"/>
          </p:cNvCxnSpPr>
          <p:nvPr/>
        </p:nvCxnSpPr>
        <p:spPr>
          <a:xfrm rot="16200000" flipH="1">
            <a:off x="6365765" y="3316802"/>
            <a:ext cx="420230" cy="2340823"/>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or: Elbow 16">
            <a:extLst>
              <a:ext uri="{FF2B5EF4-FFF2-40B4-BE49-F238E27FC236}">
                <a16:creationId xmlns:a16="http://schemas.microsoft.com/office/drawing/2014/main" id="{E3EB9491-F719-E06E-B5CE-3A339AEBE409}"/>
              </a:ext>
            </a:extLst>
          </p:cNvPr>
          <p:cNvCxnSpPr>
            <a:cxnSpLocks/>
            <a:stCxn id="6" idx="2"/>
            <a:endCxn id="9" idx="0"/>
          </p:cNvCxnSpPr>
          <p:nvPr/>
        </p:nvCxnSpPr>
        <p:spPr>
          <a:xfrm rot="5400000">
            <a:off x="6314110" y="1387259"/>
            <a:ext cx="657761" cy="2475041"/>
          </a:xfrm>
          <a:prstGeom prst="bentConnector3">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or: Elbow 17">
            <a:extLst>
              <a:ext uri="{FF2B5EF4-FFF2-40B4-BE49-F238E27FC236}">
                <a16:creationId xmlns:a16="http://schemas.microsoft.com/office/drawing/2014/main" id="{E80AE13C-44E8-A83B-3723-E81E6DA1F478}"/>
              </a:ext>
            </a:extLst>
          </p:cNvPr>
          <p:cNvCxnSpPr>
            <a:cxnSpLocks/>
            <a:stCxn id="10" idx="2"/>
            <a:endCxn id="11" idx="0"/>
          </p:cNvCxnSpPr>
          <p:nvPr/>
        </p:nvCxnSpPr>
        <p:spPr>
          <a:xfrm rot="5400000">
            <a:off x="10139004" y="2418968"/>
            <a:ext cx="924341" cy="584380"/>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56CFEEB-2A07-2CF2-6DE1-7AB9A318B88D}"/>
              </a:ext>
            </a:extLst>
          </p:cNvPr>
          <p:cNvCxnSpPr>
            <a:cxnSpLocks/>
            <a:stCxn id="6" idx="1"/>
            <a:endCxn id="7" idx="3"/>
          </p:cNvCxnSpPr>
          <p:nvPr/>
        </p:nvCxnSpPr>
        <p:spPr>
          <a:xfrm flipH="1">
            <a:off x="5916046" y="1634180"/>
            <a:ext cx="662269" cy="14645"/>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1277234B-6F91-54DD-8A89-6D3B2C440DDA}"/>
              </a:ext>
            </a:extLst>
          </p:cNvPr>
          <p:cNvCxnSpPr>
            <a:cxnSpLocks/>
            <a:stCxn id="7" idx="2"/>
            <a:endCxn id="9" idx="0"/>
          </p:cNvCxnSpPr>
          <p:nvPr/>
        </p:nvCxnSpPr>
        <p:spPr>
          <a:xfrm rot="16200000" flipH="1">
            <a:off x="4731953" y="2280143"/>
            <a:ext cx="704671" cy="642362"/>
          </a:xfrm>
          <a:prstGeom prst="bentConnector3">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or: Elbow 21">
            <a:extLst>
              <a:ext uri="{FF2B5EF4-FFF2-40B4-BE49-F238E27FC236}">
                <a16:creationId xmlns:a16="http://schemas.microsoft.com/office/drawing/2014/main" id="{C448EEFA-85B6-B92B-170F-5C6647B47EE6}"/>
              </a:ext>
            </a:extLst>
          </p:cNvPr>
          <p:cNvCxnSpPr>
            <a:cxnSpLocks/>
            <a:stCxn id="11" idx="2"/>
          </p:cNvCxnSpPr>
          <p:nvPr/>
        </p:nvCxnSpPr>
        <p:spPr>
          <a:xfrm rot="5400000">
            <a:off x="8486082" y="2658241"/>
            <a:ext cx="384484" cy="3261321"/>
          </a:xfrm>
          <a:prstGeom prst="bentConnector2">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95BBE555-BCCF-C9C3-6F75-037D2D468646}"/>
              </a:ext>
            </a:extLst>
          </p:cNvPr>
          <p:cNvCxnSpPr>
            <a:endCxn id="11" idx="1"/>
          </p:cNvCxnSpPr>
          <p:nvPr/>
        </p:nvCxnSpPr>
        <p:spPr>
          <a:xfrm>
            <a:off x="6962861" y="3630530"/>
            <a:ext cx="2262602" cy="4464"/>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AF990EC5-6C95-6D8D-809C-9CF4E65F6242}"/>
              </a:ext>
            </a:extLst>
          </p:cNvPr>
          <p:cNvSpPr txBox="1"/>
          <p:nvPr/>
        </p:nvSpPr>
        <p:spPr>
          <a:xfrm>
            <a:off x="189894" y="5729880"/>
            <a:ext cx="11885992" cy="1200329"/>
          </a:xfrm>
          <a:prstGeom prst="rect">
            <a:avLst/>
          </a:prstGeom>
          <a:noFill/>
        </p:spPr>
        <p:txBody>
          <a:bodyPr wrap="square">
            <a:spAutoFit/>
          </a:bodyPr>
          <a:lstStyle/>
          <a:p>
            <a:r>
              <a:rPr lang="en-US" sz="1800" dirty="0">
                <a:latin typeface="VAGRounded BT" panose="020F0702020204020204" pitchFamily="34" charset="0"/>
                <a:cs typeface="Times New Roman" panose="02020603050405020304" pitchFamily="18" charset="0"/>
              </a:rPr>
              <a:t>This lineage of Raymond Dougherty, </a:t>
            </a:r>
            <a:r>
              <a:rPr lang="en-US" sz="1800" i="1" dirty="0">
                <a:latin typeface="VAGRounded BT" panose="020F0702020204020204" pitchFamily="34" charset="0"/>
                <a:cs typeface="Times New Roman" panose="02020603050405020304" pitchFamily="18" charset="0"/>
              </a:rPr>
              <a:t>Nabonidus and Belshazzar</a:t>
            </a:r>
            <a:r>
              <a:rPr lang="en-US" sz="1800" dirty="0">
                <a:latin typeface="VAGRounded BT" panose="020F0702020204020204" pitchFamily="34" charset="0"/>
                <a:cs typeface="Times New Roman" panose="02020603050405020304" pitchFamily="18" charset="0"/>
              </a:rPr>
              <a:t> (1929), explains why Belshazzar is called the son of Nebuchadnezzar </a:t>
            </a:r>
            <a:r>
              <a:rPr lang="en-US" dirty="0">
                <a:latin typeface="VAGRounded BT" panose="020F0702020204020204" pitchFamily="34" charset="0"/>
                <a:cs typeface="Times New Roman" panose="02020603050405020304" pitchFamily="18" charset="0"/>
              </a:rPr>
              <a:t>6 </a:t>
            </a:r>
            <a:r>
              <a:rPr lang="en-US" sz="1800" dirty="0">
                <a:latin typeface="VAGRounded BT" panose="020F0702020204020204" pitchFamily="34" charset="0"/>
                <a:cs typeface="Times New Roman" panose="02020603050405020304" pitchFamily="18" charset="0"/>
              </a:rPr>
              <a:t>times in Daniel 5. It explains why Belshazzar’s mother, </a:t>
            </a:r>
            <a:r>
              <a:rPr lang="en-US" sz="1800" dirty="0" err="1">
                <a:latin typeface="VAGRounded BT" panose="020F0702020204020204" pitchFamily="34" charset="0"/>
                <a:cs typeface="Times New Roman" panose="02020603050405020304" pitchFamily="18" charset="0"/>
              </a:rPr>
              <a:t>Nitocris</a:t>
            </a:r>
            <a:r>
              <a:rPr lang="en-US" sz="1800" dirty="0">
                <a:latin typeface="VAGRounded BT" panose="020F0702020204020204" pitchFamily="34" charset="0"/>
                <a:cs typeface="Times New Roman" panose="02020603050405020304" pitchFamily="18" charset="0"/>
              </a:rPr>
              <a:t>, had an Egyptian name (Herodotus, </a:t>
            </a:r>
            <a:r>
              <a:rPr lang="en-US" sz="1800" i="1" dirty="0">
                <a:latin typeface="VAGRounded BT" panose="020F0702020204020204" pitchFamily="34" charset="0"/>
                <a:cs typeface="Times New Roman" panose="02020603050405020304" pitchFamily="18" charset="0"/>
              </a:rPr>
              <a:t>Histories </a:t>
            </a:r>
            <a:r>
              <a:rPr lang="en-US" sz="1800" dirty="0">
                <a:latin typeface="VAGRounded BT" panose="020F0702020204020204" pitchFamily="34" charset="0"/>
                <a:cs typeface="Times New Roman" panose="02020603050405020304" pitchFamily="18" charset="0"/>
              </a:rPr>
              <a:t>1.188). It explains that </a:t>
            </a:r>
            <a:r>
              <a:rPr lang="en-US" sz="1800" dirty="0" err="1">
                <a:latin typeface="VAGRounded BT" panose="020F0702020204020204" pitchFamily="34" charset="0"/>
                <a:cs typeface="Times New Roman" panose="02020603050405020304" pitchFamily="18" charset="0"/>
              </a:rPr>
              <a:t>Nitocris</a:t>
            </a:r>
            <a:r>
              <a:rPr lang="en-US" sz="1800" dirty="0">
                <a:latin typeface="VAGRounded BT" panose="020F0702020204020204" pitchFamily="34" charset="0"/>
                <a:cs typeface="Times New Roman" panose="02020603050405020304" pitchFamily="18" charset="0"/>
              </a:rPr>
              <a:t> is the queen mother who told Belshazzar about Daniel the night he died.</a:t>
            </a:r>
          </a:p>
        </p:txBody>
      </p:sp>
      <p:sp>
        <p:nvSpPr>
          <p:cNvPr id="14" name="TextBox 13">
            <a:extLst>
              <a:ext uri="{FF2B5EF4-FFF2-40B4-BE49-F238E27FC236}">
                <a16:creationId xmlns:a16="http://schemas.microsoft.com/office/drawing/2014/main" id="{5BAE93DE-160B-2445-0C5C-980BCEDF62CC}"/>
              </a:ext>
            </a:extLst>
          </p:cNvPr>
          <p:cNvSpPr txBox="1"/>
          <p:nvPr/>
        </p:nvSpPr>
        <p:spPr>
          <a:xfrm>
            <a:off x="499536" y="144328"/>
            <a:ext cx="11484427" cy="584775"/>
          </a:xfrm>
          <a:prstGeom prst="rect">
            <a:avLst/>
          </a:prstGeom>
          <a:noFill/>
        </p:spPr>
        <p:txBody>
          <a:bodyPr wrap="square">
            <a:spAutoFit/>
          </a:bodyPr>
          <a:lstStyle/>
          <a:p>
            <a:r>
              <a:rPr lang="en-CA" sz="3200" dirty="0" err="1">
                <a:latin typeface="VAGRounded BT" panose="020F0702020204020204" pitchFamily="34" charset="0"/>
                <a:ea typeface="Times New Roman" panose="02020603050405020304" pitchFamily="18" charset="0"/>
              </a:rPr>
              <a:t>Nitocris</a:t>
            </a:r>
            <a:r>
              <a:rPr lang="en-CA" sz="3200" dirty="0">
                <a:latin typeface="VAGRounded BT" panose="020F0702020204020204" pitchFamily="34" charset="0"/>
                <a:ea typeface="Times New Roman" panose="02020603050405020304" pitchFamily="18" charset="0"/>
              </a:rPr>
              <a:t> was the queen mother who knew Daniel: Dan 5:10</a:t>
            </a:r>
            <a:r>
              <a:rPr lang="en-CA" sz="3200" dirty="0">
                <a:effectLst/>
                <a:latin typeface="VAGRounded BT" panose="020F0702020204020204" pitchFamily="34" charset="0"/>
                <a:ea typeface="Times New Roman" panose="02020603050405020304" pitchFamily="18" charset="0"/>
              </a:rPr>
              <a:t> </a:t>
            </a:r>
          </a:p>
        </p:txBody>
      </p:sp>
      <p:pic>
        <p:nvPicPr>
          <p:cNvPr id="1026" name="Picture 2" descr="No photo description available.">
            <a:extLst>
              <a:ext uri="{FF2B5EF4-FFF2-40B4-BE49-F238E27FC236}">
                <a16:creationId xmlns:a16="http://schemas.microsoft.com/office/drawing/2014/main" id="{F2C4F10A-DB44-289E-7377-22740696CE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65" y="830640"/>
            <a:ext cx="3078803" cy="4230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59428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38ACB-32DC-F401-325D-66F6312710A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B7452B9-6087-1AC7-8173-497D4A0B8AB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8705" y="21755"/>
            <a:ext cx="12230705" cy="6784010"/>
          </a:xfrm>
          <a:prstGeom prst="rect">
            <a:avLst/>
          </a:prstGeom>
        </p:spPr>
      </p:pic>
    </p:spTree>
    <p:extLst>
      <p:ext uri="{BB962C8B-B14F-4D97-AF65-F5344CB8AC3E}">
        <p14:creationId xmlns:p14="http://schemas.microsoft.com/office/powerpoint/2010/main" val="7591628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52114B-68DF-F186-7E8B-E5391C7BD635}"/>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58D1844D-820B-662D-F33C-C997E08426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4688" y="0"/>
            <a:ext cx="57626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18779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DD7D1-4F5B-A012-EEC2-03307C39AB18}"/>
            </a:ext>
          </a:extLst>
        </p:cNvPr>
        <p:cNvGrpSpPr/>
        <p:nvPr/>
      </p:nvGrpSpPr>
      <p:grpSpPr>
        <a:xfrm>
          <a:off x="0" y="0"/>
          <a:ext cx="0" cy="0"/>
          <a:chOff x="0" y="0"/>
          <a:chExt cx="0" cy="0"/>
        </a:xfrm>
      </p:grpSpPr>
      <p:pic>
        <p:nvPicPr>
          <p:cNvPr id="3" name="Picture 2" descr="A close-up of a book&#10;&#10;Description automatically generated">
            <a:extLst>
              <a:ext uri="{FF2B5EF4-FFF2-40B4-BE49-F238E27FC236}">
                <a16:creationId xmlns:a16="http://schemas.microsoft.com/office/drawing/2014/main" id="{C65EE2F1-433D-427F-E727-6CA322F0A1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299364" cy="6858000"/>
          </a:xfrm>
          <a:prstGeom prst="rect">
            <a:avLst/>
          </a:prstGeom>
        </p:spPr>
      </p:pic>
      <p:pic>
        <p:nvPicPr>
          <p:cNvPr id="1026" name="Picture 2">
            <a:extLst>
              <a:ext uri="{FF2B5EF4-FFF2-40B4-BE49-F238E27FC236}">
                <a16:creationId xmlns:a16="http://schemas.microsoft.com/office/drawing/2014/main" id="{1EB4F9AF-BB7B-5915-45B1-4B886A88B4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2925" y="0"/>
            <a:ext cx="52990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80179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0F96EE-4992-41F5-5C9C-D29312CAA536}"/>
            </a:ext>
          </a:extLst>
        </p:cNvPr>
        <p:cNvGrpSpPr/>
        <p:nvPr/>
      </p:nvGrpSpPr>
      <p:grpSpPr>
        <a:xfrm>
          <a:off x="0" y="0"/>
          <a:ext cx="0" cy="0"/>
          <a:chOff x="0" y="0"/>
          <a:chExt cx="0" cy="0"/>
        </a:xfrm>
      </p:grpSpPr>
      <p:pic>
        <p:nvPicPr>
          <p:cNvPr id="3" name="Picture 2" descr="A close-up of a piece of paper&#10;&#10;Description automatically generated">
            <a:extLst>
              <a:ext uri="{FF2B5EF4-FFF2-40B4-BE49-F238E27FC236}">
                <a16:creationId xmlns:a16="http://schemas.microsoft.com/office/drawing/2014/main" id="{C0E3F842-2764-F391-81F1-2BE19A2904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6728" y="109728"/>
            <a:ext cx="6638544" cy="6638544"/>
          </a:xfrm>
          <a:prstGeom prst="rect">
            <a:avLst/>
          </a:prstGeom>
        </p:spPr>
      </p:pic>
    </p:spTree>
    <p:extLst>
      <p:ext uri="{BB962C8B-B14F-4D97-AF65-F5344CB8AC3E}">
        <p14:creationId xmlns:p14="http://schemas.microsoft.com/office/powerpoint/2010/main" val="17401744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9CD95B-1E29-2847-708F-5BD0760DB401}"/>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53E4927B-51DC-569D-BCDE-01324DE32832}"/>
              </a:ext>
            </a:extLst>
          </p:cNvPr>
          <p:cNvSpPr/>
          <p:nvPr/>
        </p:nvSpPr>
        <p:spPr>
          <a:xfrm>
            <a:off x="19355" y="4840"/>
            <a:ext cx="12172645" cy="245775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dirty="0"/>
          </a:p>
        </p:txBody>
      </p:sp>
      <p:sp>
        <p:nvSpPr>
          <p:cNvPr id="4" name="TextBox 3">
            <a:extLst>
              <a:ext uri="{FF2B5EF4-FFF2-40B4-BE49-F238E27FC236}">
                <a16:creationId xmlns:a16="http://schemas.microsoft.com/office/drawing/2014/main" id="{74591FA6-F18C-4F9B-39FC-12F077FDF3D8}"/>
              </a:ext>
            </a:extLst>
          </p:cNvPr>
          <p:cNvSpPr txBox="1"/>
          <p:nvPr/>
        </p:nvSpPr>
        <p:spPr>
          <a:xfrm>
            <a:off x="203200" y="58060"/>
            <a:ext cx="11727543" cy="2400657"/>
          </a:xfrm>
          <a:prstGeom prst="rect">
            <a:avLst/>
          </a:prstGeom>
          <a:noFill/>
        </p:spPr>
        <p:txBody>
          <a:bodyPr wrap="square" rtlCol="0">
            <a:spAutoFit/>
          </a:bodyPr>
          <a:lstStyle/>
          <a:p>
            <a:pPr algn="ctr"/>
            <a:r>
              <a:rPr lang="en-CA" sz="6000" dirty="0">
                <a:solidFill>
                  <a:srgbClr val="FFFF00"/>
                </a:solidFill>
                <a:latin typeface="VAGRounded BT" panose="020F0702020204020204" pitchFamily="34" charset="0"/>
              </a:rPr>
              <a:t>Archaeology of Daniel</a:t>
            </a:r>
          </a:p>
          <a:p>
            <a:pPr algn="ctr"/>
            <a:r>
              <a:rPr lang="en-CA" sz="3600" dirty="0">
                <a:solidFill>
                  <a:schemeClr val="bg1"/>
                </a:solidFill>
                <a:latin typeface="VAGRounded BT" panose="020F0702020204020204" pitchFamily="34" charset="0"/>
              </a:rPr>
              <a:t>“Belshazzar Chief Official of the King”</a:t>
            </a:r>
          </a:p>
          <a:p>
            <a:pPr algn="ctr"/>
            <a:r>
              <a:rPr lang="en-CA" sz="5400" dirty="0">
                <a:solidFill>
                  <a:srgbClr val="FFFF00"/>
                </a:solidFill>
                <a:latin typeface="VAGRounded BT" panose="020F0702020204020204" pitchFamily="34" charset="0"/>
              </a:rPr>
              <a:t>Featured Glyptic Artifacts</a:t>
            </a:r>
          </a:p>
        </p:txBody>
      </p:sp>
      <p:sp>
        <p:nvSpPr>
          <p:cNvPr id="7" name="TextBox 6">
            <a:extLst>
              <a:ext uri="{FF2B5EF4-FFF2-40B4-BE49-F238E27FC236}">
                <a16:creationId xmlns:a16="http://schemas.microsoft.com/office/drawing/2014/main" id="{49EAAB92-AF7C-C754-4C61-944FA8FCE27A}"/>
              </a:ext>
            </a:extLst>
          </p:cNvPr>
          <p:cNvSpPr txBox="1"/>
          <p:nvPr/>
        </p:nvSpPr>
        <p:spPr>
          <a:xfrm>
            <a:off x="154819" y="2530337"/>
            <a:ext cx="4639734" cy="523220"/>
          </a:xfrm>
          <a:prstGeom prst="rect">
            <a:avLst/>
          </a:prstGeom>
          <a:noFill/>
        </p:spPr>
        <p:txBody>
          <a:bodyPr wrap="square">
            <a:spAutoFit/>
          </a:bodyPr>
          <a:lstStyle/>
          <a:p>
            <a:pPr marL="0" marR="0">
              <a:spcBef>
                <a:spcPts val="0"/>
              </a:spcBef>
              <a:spcAft>
                <a:spcPts val="0"/>
              </a:spcAft>
            </a:pPr>
            <a:r>
              <a:rPr lang="en-CA" sz="2800" dirty="0">
                <a:effectLst/>
                <a:latin typeface="VAGRounded BT" panose="020F0702020204020204" pitchFamily="34" charset="0"/>
                <a:ea typeface="Times New Roman" panose="02020603050405020304" pitchFamily="18" charset="0"/>
              </a:rPr>
              <a:t>Museum of Florence #135</a:t>
            </a:r>
          </a:p>
        </p:txBody>
      </p:sp>
      <p:pic>
        <p:nvPicPr>
          <p:cNvPr id="8" name="Picture 7" descr="A close-up of a stone with writing&#10;&#10;Description automatically generated">
            <a:extLst>
              <a:ext uri="{FF2B5EF4-FFF2-40B4-BE49-F238E27FC236}">
                <a16:creationId xmlns:a16="http://schemas.microsoft.com/office/drawing/2014/main" id="{4B171448-C0D6-ABFB-6206-6948562C3E2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762" y="3651176"/>
            <a:ext cx="3841448" cy="3223755"/>
          </a:xfrm>
          <a:prstGeom prst="rect">
            <a:avLst/>
          </a:prstGeom>
          <a:noFill/>
          <a:ln>
            <a:noFill/>
          </a:ln>
        </p:spPr>
      </p:pic>
      <p:pic>
        <p:nvPicPr>
          <p:cNvPr id="12" name="Picture 11" descr="A close-up of a text&#10;&#10;Description automatically generated">
            <a:extLst>
              <a:ext uri="{FF2B5EF4-FFF2-40B4-BE49-F238E27FC236}">
                <a16:creationId xmlns:a16="http://schemas.microsoft.com/office/drawing/2014/main" id="{8149F1D6-EA8E-3EAD-EE83-9D33A0418A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8955" y="3478590"/>
            <a:ext cx="2810759" cy="3323986"/>
          </a:xfrm>
          <a:prstGeom prst="rect">
            <a:avLst/>
          </a:prstGeom>
        </p:spPr>
      </p:pic>
      <p:pic>
        <p:nvPicPr>
          <p:cNvPr id="10" name="Picture 9" descr="A stone with writing on it&#10;&#10;Description automatically generated">
            <a:extLst>
              <a:ext uri="{FF2B5EF4-FFF2-40B4-BE49-F238E27FC236}">
                <a16:creationId xmlns:a16="http://schemas.microsoft.com/office/drawing/2014/main" id="{772EE7F2-3729-B388-DE27-A8865BF963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5872" y="3589867"/>
            <a:ext cx="1820085" cy="3228076"/>
          </a:xfrm>
          <a:prstGeom prst="rect">
            <a:avLst/>
          </a:prstGeom>
        </p:spPr>
      </p:pic>
      <p:sp>
        <p:nvSpPr>
          <p:cNvPr id="14" name="TextBox 13">
            <a:extLst>
              <a:ext uri="{FF2B5EF4-FFF2-40B4-BE49-F238E27FC236}">
                <a16:creationId xmlns:a16="http://schemas.microsoft.com/office/drawing/2014/main" id="{B1C0797A-CD8F-6D55-158B-997118549487}"/>
              </a:ext>
            </a:extLst>
          </p:cNvPr>
          <p:cNvSpPr txBox="1"/>
          <p:nvPr/>
        </p:nvSpPr>
        <p:spPr>
          <a:xfrm>
            <a:off x="6473371" y="2621438"/>
            <a:ext cx="5786362" cy="523220"/>
          </a:xfrm>
          <a:prstGeom prst="rect">
            <a:avLst/>
          </a:prstGeom>
          <a:noFill/>
        </p:spPr>
        <p:txBody>
          <a:bodyPr wrap="square">
            <a:spAutoFit/>
          </a:bodyPr>
          <a:lstStyle/>
          <a:p>
            <a:pPr marL="0" marR="0">
              <a:spcBef>
                <a:spcPts val="0"/>
              </a:spcBef>
              <a:spcAft>
                <a:spcPts val="0"/>
              </a:spcAft>
            </a:pPr>
            <a:r>
              <a:rPr lang="en-CA" sz="2800" dirty="0">
                <a:effectLst/>
                <a:latin typeface="VAGRounded BT" panose="020F0702020204020204" pitchFamily="34" charset="0"/>
                <a:ea typeface="Times New Roman" panose="02020603050405020304" pitchFamily="18" charset="0"/>
              </a:rPr>
              <a:t>Yale Babylonian Collection #3765</a:t>
            </a:r>
          </a:p>
        </p:txBody>
      </p:sp>
      <p:sp>
        <p:nvSpPr>
          <p:cNvPr id="16" name="TextBox 15">
            <a:extLst>
              <a:ext uri="{FF2B5EF4-FFF2-40B4-BE49-F238E27FC236}">
                <a16:creationId xmlns:a16="http://schemas.microsoft.com/office/drawing/2014/main" id="{B5BEDF5E-FBDF-745B-E092-F37AFD904556}"/>
              </a:ext>
            </a:extLst>
          </p:cNvPr>
          <p:cNvSpPr txBox="1"/>
          <p:nvPr/>
        </p:nvSpPr>
        <p:spPr>
          <a:xfrm>
            <a:off x="237076" y="3003633"/>
            <a:ext cx="4339763" cy="584775"/>
          </a:xfrm>
          <a:prstGeom prst="rect">
            <a:avLst/>
          </a:prstGeom>
          <a:noFill/>
        </p:spPr>
        <p:txBody>
          <a:bodyPr wrap="square">
            <a:spAutoFit/>
          </a:bodyPr>
          <a:lstStyle/>
          <a:p>
            <a:pPr marL="0" marR="0">
              <a:spcBef>
                <a:spcPts val="0"/>
              </a:spcBef>
              <a:spcAft>
                <a:spcPts val="0"/>
              </a:spcAft>
            </a:pPr>
            <a:r>
              <a:rPr lang="en-CA" sz="3200" dirty="0" err="1">
                <a:solidFill>
                  <a:srgbClr val="FF0000"/>
                </a:solidFill>
                <a:latin typeface="VAGRounded BT" panose="020F0702020204020204" pitchFamily="34" charset="0"/>
              </a:rPr>
              <a:t>Amel-Marduk</a:t>
            </a:r>
            <a:r>
              <a:rPr lang="en-CA" sz="3200" dirty="0">
                <a:solidFill>
                  <a:srgbClr val="FF0000"/>
                </a:solidFill>
                <a:latin typeface="VAGRounded BT" panose="020F0702020204020204" pitchFamily="34" charset="0"/>
              </a:rPr>
              <a:t>: </a:t>
            </a:r>
            <a:r>
              <a:rPr lang="en-CA" sz="3200" dirty="0">
                <a:solidFill>
                  <a:srgbClr val="FF0000"/>
                </a:solidFill>
                <a:effectLst/>
                <a:latin typeface="VAGRounded BT" panose="020F0702020204020204" pitchFamily="34" charset="0"/>
                <a:ea typeface="Times New Roman" panose="02020603050405020304" pitchFamily="18" charset="0"/>
              </a:rPr>
              <a:t>561 BC</a:t>
            </a:r>
          </a:p>
        </p:txBody>
      </p:sp>
      <p:sp>
        <p:nvSpPr>
          <p:cNvPr id="17" name="TextBox 16">
            <a:extLst>
              <a:ext uri="{FF2B5EF4-FFF2-40B4-BE49-F238E27FC236}">
                <a16:creationId xmlns:a16="http://schemas.microsoft.com/office/drawing/2014/main" id="{7681498A-9244-E423-F728-C9DDDB0603B4}"/>
              </a:ext>
            </a:extLst>
          </p:cNvPr>
          <p:cNvSpPr txBox="1"/>
          <p:nvPr/>
        </p:nvSpPr>
        <p:spPr>
          <a:xfrm>
            <a:off x="7184571" y="3049600"/>
            <a:ext cx="4281713" cy="584775"/>
          </a:xfrm>
          <a:prstGeom prst="rect">
            <a:avLst/>
          </a:prstGeom>
          <a:noFill/>
        </p:spPr>
        <p:txBody>
          <a:bodyPr wrap="square">
            <a:spAutoFit/>
          </a:bodyPr>
          <a:lstStyle/>
          <a:p>
            <a:pPr marL="0" marR="0">
              <a:spcBef>
                <a:spcPts val="0"/>
              </a:spcBef>
              <a:spcAft>
                <a:spcPts val="0"/>
              </a:spcAft>
            </a:pPr>
            <a:r>
              <a:rPr lang="en-CA" sz="3200" dirty="0">
                <a:solidFill>
                  <a:srgbClr val="FF0000"/>
                </a:solidFill>
                <a:latin typeface="VAGRounded BT" panose="020F0702020204020204" pitchFamily="34" charset="0"/>
              </a:rPr>
              <a:t>Neriglissar: </a:t>
            </a:r>
            <a:r>
              <a:rPr lang="en-CA" sz="3200" dirty="0">
                <a:solidFill>
                  <a:srgbClr val="FF0000"/>
                </a:solidFill>
                <a:effectLst/>
                <a:latin typeface="VAGRounded BT" panose="020F0702020204020204" pitchFamily="34" charset="0"/>
                <a:ea typeface="Times New Roman" panose="02020603050405020304" pitchFamily="18" charset="0"/>
              </a:rPr>
              <a:t>560 BC</a:t>
            </a:r>
          </a:p>
        </p:txBody>
      </p:sp>
    </p:spTree>
    <p:extLst>
      <p:ext uri="{BB962C8B-B14F-4D97-AF65-F5344CB8AC3E}">
        <p14:creationId xmlns:p14="http://schemas.microsoft.com/office/powerpoint/2010/main" val="12230088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1E7AFD-D853-30E7-03E0-ACFD7CAB1E66}"/>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AC19217D-16C1-C755-270E-E942508EF074}"/>
              </a:ext>
            </a:extLst>
          </p:cNvPr>
          <p:cNvSpPr txBox="1"/>
          <p:nvPr/>
        </p:nvSpPr>
        <p:spPr>
          <a:xfrm>
            <a:off x="39066" y="121551"/>
            <a:ext cx="11894435" cy="2800767"/>
          </a:xfrm>
          <a:prstGeom prst="rect">
            <a:avLst/>
          </a:prstGeom>
          <a:noFill/>
        </p:spPr>
        <p:txBody>
          <a:bodyPr wrap="square">
            <a:spAutoFit/>
          </a:bodyPr>
          <a:lstStyle/>
          <a:p>
            <a:r>
              <a:rPr lang="en-CA" sz="3600" dirty="0">
                <a:effectLst/>
                <a:latin typeface="VAGRounded BT" panose="020F0702020204020204" pitchFamily="34" charset="0"/>
                <a:ea typeface="Times New Roman" panose="02020603050405020304" pitchFamily="18" charset="0"/>
              </a:rPr>
              <a:t>Daniel </a:t>
            </a:r>
            <a:r>
              <a:rPr lang="en-CA" sz="3600" dirty="0">
                <a:latin typeface="VAGRounded BT" panose="020F0702020204020204" pitchFamily="34" charset="0"/>
                <a:ea typeface="Times New Roman" panose="02020603050405020304" pitchFamily="18" charset="0"/>
              </a:rPr>
              <a:t>learned </a:t>
            </a:r>
            <a:r>
              <a:rPr lang="en-CA" sz="3600" dirty="0">
                <a:effectLst/>
                <a:latin typeface="VAGRounded BT" panose="020F0702020204020204" pitchFamily="34" charset="0"/>
                <a:ea typeface="Times New Roman" panose="02020603050405020304" pitchFamily="18" charset="0"/>
              </a:rPr>
              <a:t>cuneiform: Dan 1:4</a:t>
            </a:r>
          </a:p>
          <a:p>
            <a:pPr marL="0" marR="0">
              <a:spcBef>
                <a:spcPts val="0"/>
              </a:spcBef>
              <a:spcAft>
                <a:spcPts val="0"/>
              </a:spcAft>
            </a:pPr>
            <a:r>
              <a:rPr lang="en-CA" sz="2800" dirty="0">
                <a:latin typeface="VAGRounded BT" panose="020F0702020204020204" pitchFamily="34" charset="0"/>
                <a:ea typeface="Times New Roman" panose="02020603050405020304" pitchFamily="18" charset="0"/>
              </a:rPr>
              <a:t>F</a:t>
            </a:r>
            <a:r>
              <a:rPr lang="en-CA" sz="2800" dirty="0">
                <a:effectLst/>
                <a:latin typeface="VAGRounded BT" panose="020F0702020204020204" pitchFamily="34" charset="0"/>
                <a:ea typeface="Times New Roman" panose="02020603050405020304" pitchFamily="18" charset="0"/>
              </a:rPr>
              <a:t>lorence #135 + Yale #3765.</a:t>
            </a:r>
          </a:p>
          <a:p>
            <a:pPr marL="0" marR="0">
              <a:spcBef>
                <a:spcPts val="0"/>
              </a:spcBef>
              <a:spcAft>
                <a:spcPts val="0"/>
              </a:spcAft>
            </a:pPr>
            <a:endParaRPr lang="en-CA" sz="2800" dirty="0">
              <a:latin typeface="VAGRounded BT" panose="020F0702020204020204" pitchFamily="34" charset="0"/>
              <a:ea typeface="Times New Roman" panose="02020603050405020304" pitchFamily="18" charset="0"/>
            </a:endParaRPr>
          </a:p>
          <a:p>
            <a:pPr marL="514350" marR="0" indent="-514350">
              <a:spcBef>
                <a:spcPts val="0"/>
              </a:spcBef>
              <a:spcAft>
                <a:spcPts val="0"/>
              </a:spcAft>
              <a:buFont typeface="+mj-lt"/>
              <a:buAutoNum type="arabicPeriod"/>
            </a:pPr>
            <a:r>
              <a:rPr lang="en-CA" sz="2800" dirty="0" err="1">
                <a:effectLst/>
                <a:latin typeface="VAGRounded BT" panose="020F0702020204020204" pitchFamily="34" charset="0"/>
                <a:ea typeface="Times New Roman" panose="02020603050405020304" pitchFamily="18" charset="0"/>
              </a:rPr>
              <a:t>Sofer</a:t>
            </a:r>
            <a:r>
              <a:rPr lang="en-CA" sz="2800" dirty="0">
                <a:effectLst/>
                <a:latin typeface="VAGRounded BT" panose="020F0702020204020204" pitchFamily="34" charset="0"/>
                <a:ea typeface="Times New Roman" panose="02020603050405020304" pitchFamily="18" charset="0"/>
              </a:rPr>
              <a:t> collection 001 “Al-</a:t>
            </a:r>
            <a:r>
              <a:rPr lang="en-CA" sz="2800" dirty="0" err="1">
                <a:effectLst/>
                <a:latin typeface="VAGRounded BT" panose="020F0702020204020204" pitchFamily="34" charset="0"/>
                <a:ea typeface="Times New Roman" panose="02020603050405020304" pitchFamily="18" charset="0"/>
              </a:rPr>
              <a:t>Yahuda</a:t>
            </a:r>
            <a:r>
              <a:rPr lang="en-CA" sz="2800" dirty="0">
                <a:effectLst/>
                <a:latin typeface="VAGRounded BT" panose="020F0702020204020204" pitchFamily="34" charset="0"/>
                <a:ea typeface="Times New Roman" panose="02020603050405020304" pitchFamily="18" charset="0"/>
              </a:rPr>
              <a:t>” translated “city of the Jews”</a:t>
            </a:r>
          </a:p>
          <a:p>
            <a:pPr marL="514350" marR="0" indent="-514350">
              <a:spcBef>
                <a:spcPts val="0"/>
              </a:spcBef>
              <a:spcAft>
                <a:spcPts val="0"/>
              </a:spcAft>
              <a:buFont typeface="+mj-lt"/>
              <a:buAutoNum type="arabicPeriod"/>
            </a:pPr>
            <a:r>
              <a:rPr lang="en-CA" sz="2800" dirty="0">
                <a:effectLst/>
                <a:latin typeface="VAGRounded BT" panose="020F0702020204020204" pitchFamily="34" charset="0"/>
                <a:ea typeface="Times New Roman" panose="02020603050405020304" pitchFamily="18" charset="0"/>
              </a:rPr>
              <a:t>Jehoiachin’s ration tablet of </a:t>
            </a:r>
            <a:r>
              <a:rPr lang="en-CA" sz="2800" dirty="0" err="1">
                <a:effectLst/>
                <a:latin typeface="VAGRounded BT" panose="020F0702020204020204" pitchFamily="34" charset="0"/>
                <a:ea typeface="Times New Roman" panose="02020603050405020304" pitchFamily="18" charset="0"/>
              </a:rPr>
              <a:t>Amel-Marduk</a:t>
            </a:r>
            <a:r>
              <a:rPr lang="en-CA" sz="2800" dirty="0">
                <a:effectLst/>
                <a:latin typeface="VAGRounded BT" panose="020F0702020204020204" pitchFamily="34" charset="0"/>
                <a:ea typeface="Times New Roman" panose="02020603050405020304" pitchFamily="18" charset="0"/>
              </a:rPr>
              <a:t> (561 BC, </a:t>
            </a:r>
            <a:r>
              <a:rPr lang="en-CA" sz="2800" dirty="0" err="1">
                <a:solidFill>
                  <a:srgbClr val="000000"/>
                </a:solidFill>
                <a:effectLst/>
                <a:latin typeface="VAGRounded BT" panose="020F0702020204020204" pitchFamily="34" charset="0"/>
                <a:ea typeface="Times New Roman" panose="02020603050405020304" pitchFamily="18" charset="0"/>
              </a:rPr>
              <a:t>Jer</a:t>
            </a:r>
            <a:r>
              <a:rPr lang="en-CA" sz="2800" dirty="0">
                <a:solidFill>
                  <a:srgbClr val="000000"/>
                </a:solidFill>
                <a:effectLst/>
                <a:latin typeface="VAGRounded BT" panose="020F0702020204020204" pitchFamily="34" charset="0"/>
                <a:ea typeface="Times New Roman" panose="02020603050405020304" pitchFamily="18" charset="0"/>
              </a:rPr>
              <a:t> 52:31-34</a:t>
            </a:r>
            <a:r>
              <a:rPr lang="en-CA" sz="2800" dirty="0">
                <a:effectLst/>
                <a:latin typeface="VAGRounded BT" panose="020F0702020204020204" pitchFamily="34" charset="0"/>
                <a:ea typeface="Times New Roman" panose="02020603050405020304" pitchFamily="18" charset="0"/>
              </a:rPr>
              <a:t>)</a:t>
            </a:r>
          </a:p>
          <a:p>
            <a:pPr marL="514350" marR="0" indent="-514350">
              <a:spcBef>
                <a:spcPts val="0"/>
              </a:spcBef>
              <a:spcAft>
                <a:spcPts val="0"/>
              </a:spcAft>
              <a:buFont typeface="+mj-lt"/>
              <a:buAutoNum type="arabicPeriod"/>
            </a:pPr>
            <a:r>
              <a:rPr lang="en-CA" sz="2800">
                <a:effectLst/>
                <a:latin typeface="VAGRounded BT" panose="020F0702020204020204" pitchFamily="34" charset="0"/>
                <a:ea typeface="Times New Roman" panose="02020603050405020304" pitchFamily="18" charset="0"/>
              </a:rPr>
              <a:t>Babylonian Chronicles, etc</a:t>
            </a:r>
            <a:r>
              <a:rPr lang="en-CA" sz="2800" dirty="0">
                <a:effectLst/>
                <a:latin typeface="VAGRounded BT" panose="020F0702020204020204" pitchFamily="34" charset="0"/>
                <a:ea typeface="Times New Roman" panose="02020603050405020304" pitchFamily="18" charset="0"/>
              </a:rPr>
              <a:t>.</a:t>
            </a:r>
          </a:p>
        </p:txBody>
      </p:sp>
      <p:pic>
        <p:nvPicPr>
          <p:cNvPr id="6" name="Picture 5" descr="A close-up of a text&#10;&#10;Description automatically generated">
            <a:extLst>
              <a:ext uri="{FF2B5EF4-FFF2-40B4-BE49-F238E27FC236}">
                <a16:creationId xmlns:a16="http://schemas.microsoft.com/office/drawing/2014/main" id="{8ADB0284-FD9D-F98D-2A81-7022C2F34A2E}"/>
              </a:ext>
            </a:extLst>
          </p:cNvPr>
          <p:cNvPicPr>
            <a:picLocks noChangeAspect="1"/>
          </p:cNvPicPr>
          <p:nvPr/>
        </p:nvPicPr>
        <p:blipFill>
          <a:blip r:embed="rId2">
            <a:extLst>
              <a:ext uri="{28A0092B-C50C-407E-A947-70E740481C1C}">
                <a14:useLocalDpi xmlns:a14="http://schemas.microsoft.com/office/drawing/2010/main" val="0"/>
              </a:ext>
            </a:extLst>
          </a:blip>
          <a:srcRect l="19378" t="7837" r="14459" b="72480"/>
          <a:stretch/>
        </p:blipFill>
        <p:spPr>
          <a:xfrm>
            <a:off x="7627716" y="1"/>
            <a:ext cx="4564284" cy="1605788"/>
          </a:xfrm>
          <a:prstGeom prst="rect">
            <a:avLst/>
          </a:prstGeom>
        </p:spPr>
      </p:pic>
      <p:pic>
        <p:nvPicPr>
          <p:cNvPr id="7" name="Picture 2">
            <a:extLst>
              <a:ext uri="{FF2B5EF4-FFF2-40B4-BE49-F238E27FC236}">
                <a16:creationId xmlns:a16="http://schemas.microsoft.com/office/drawing/2014/main" id="{78737CBF-26B9-EFD2-2A9A-27BCB6BAD9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506" y="2921150"/>
            <a:ext cx="1883206" cy="20559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stone with text on it&#10;&#10;Description automatically generated">
            <a:extLst>
              <a:ext uri="{FF2B5EF4-FFF2-40B4-BE49-F238E27FC236}">
                <a16:creationId xmlns:a16="http://schemas.microsoft.com/office/drawing/2014/main" id="{71EA31B7-679C-5E89-71B8-B54DE0CD34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91" y="5092861"/>
            <a:ext cx="1765139" cy="1765139"/>
          </a:xfrm>
          <a:prstGeom prst="rect">
            <a:avLst/>
          </a:prstGeom>
        </p:spPr>
      </p:pic>
      <p:pic>
        <p:nvPicPr>
          <p:cNvPr id="9" name="Picture 8">
            <a:extLst>
              <a:ext uri="{FF2B5EF4-FFF2-40B4-BE49-F238E27FC236}">
                <a16:creationId xmlns:a16="http://schemas.microsoft.com/office/drawing/2014/main" id="{A78CEFA5-2DE6-5DE6-AF06-15E78856581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251902" y="2900934"/>
            <a:ext cx="3371939" cy="1909203"/>
          </a:xfrm>
          <a:prstGeom prst="rect">
            <a:avLst/>
          </a:prstGeom>
        </p:spPr>
      </p:pic>
      <p:pic>
        <p:nvPicPr>
          <p:cNvPr id="10" name="Picture 2">
            <a:extLst>
              <a:ext uri="{FF2B5EF4-FFF2-40B4-BE49-F238E27FC236}">
                <a16:creationId xmlns:a16="http://schemas.microsoft.com/office/drawing/2014/main" id="{E5B7558A-7603-0ACE-E897-C1A0D27C79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2455456" y="5078169"/>
            <a:ext cx="3154102" cy="177983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close-up of a stone&#10;&#10;Description automatically generated">
            <a:extLst>
              <a:ext uri="{FF2B5EF4-FFF2-40B4-BE49-F238E27FC236}">
                <a16:creationId xmlns:a16="http://schemas.microsoft.com/office/drawing/2014/main" id="{815F81FE-E2A8-4A96-F3CB-0E4CEAA7AC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60679" y="2577073"/>
            <a:ext cx="2685326" cy="2310873"/>
          </a:xfrm>
          <a:prstGeom prst="rect">
            <a:avLst/>
          </a:prstGeom>
        </p:spPr>
      </p:pic>
      <p:pic>
        <p:nvPicPr>
          <p:cNvPr id="12" name="Picture 11" descr="A stone tablet with writing on it&#10;&#10;Description automatically generated">
            <a:extLst>
              <a:ext uri="{FF2B5EF4-FFF2-40B4-BE49-F238E27FC236}">
                <a16:creationId xmlns:a16="http://schemas.microsoft.com/office/drawing/2014/main" id="{6AC83162-7228-A81F-E87C-09F88578B23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58001" y="4402971"/>
            <a:ext cx="2455029" cy="2455029"/>
          </a:xfrm>
          <a:prstGeom prst="rect">
            <a:avLst/>
          </a:prstGeom>
        </p:spPr>
      </p:pic>
    </p:spTree>
    <p:extLst>
      <p:ext uri="{BB962C8B-B14F-4D97-AF65-F5344CB8AC3E}">
        <p14:creationId xmlns:p14="http://schemas.microsoft.com/office/powerpoint/2010/main" val="128103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D50A67-B5BC-655C-0971-58545DFAC80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35CA4CF-1303-3EE8-61FA-E0665537868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117328" y="0"/>
            <a:ext cx="5299363" cy="6858000"/>
          </a:xfrm>
          <a:prstGeom prst="rect">
            <a:avLst/>
          </a:prstGeom>
        </p:spPr>
      </p:pic>
    </p:spTree>
    <p:extLst>
      <p:ext uri="{BB962C8B-B14F-4D97-AF65-F5344CB8AC3E}">
        <p14:creationId xmlns:p14="http://schemas.microsoft.com/office/powerpoint/2010/main" val="39108132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72032-B8FF-D6BB-9097-D1B030873F95}"/>
            </a:ext>
          </a:extLst>
        </p:cNvPr>
        <p:cNvGrpSpPr/>
        <p:nvPr/>
      </p:nvGrpSpPr>
      <p:grpSpPr>
        <a:xfrm>
          <a:off x="0" y="0"/>
          <a:ext cx="0" cy="0"/>
          <a:chOff x="0" y="0"/>
          <a:chExt cx="0" cy="0"/>
        </a:xfrm>
      </p:grpSpPr>
      <p:pic>
        <p:nvPicPr>
          <p:cNvPr id="8194" name="Picture 2">
            <a:extLst>
              <a:ext uri="{FF2B5EF4-FFF2-40B4-BE49-F238E27FC236}">
                <a16:creationId xmlns:a16="http://schemas.microsoft.com/office/drawing/2014/main" id="{0D2A8530-83F4-40E3-776D-062C236B7E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3327400" y="124316"/>
            <a:ext cx="5537200" cy="6609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78522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1B393A-D0EB-91BE-2685-99340C94588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010E777-9D2F-37E8-1E4A-5DAD916375CF}"/>
              </a:ext>
            </a:extLst>
          </p:cNvPr>
          <p:cNvSpPr txBox="1"/>
          <p:nvPr/>
        </p:nvSpPr>
        <p:spPr>
          <a:xfrm>
            <a:off x="0" y="0"/>
            <a:ext cx="12066210" cy="6924973"/>
          </a:xfrm>
          <a:prstGeom prst="rect">
            <a:avLst/>
          </a:prstGeom>
          <a:noFill/>
        </p:spPr>
        <p:txBody>
          <a:bodyPr wrap="square">
            <a:spAutoFit/>
          </a:bodyPr>
          <a:lstStyle/>
          <a:p>
            <a:r>
              <a:rPr lang="en-CA" sz="8000" dirty="0">
                <a:latin typeface="VAGRounded BT" panose="020F0702020204020204" pitchFamily="34" charset="0"/>
              </a:rPr>
              <a:t>Daniel as the chief ruler</a:t>
            </a:r>
          </a:p>
          <a:p>
            <a:r>
              <a:rPr lang="en-CA" sz="2800" dirty="0">
                <a:latin typeface="VAGRounded BT" panose="020F0702020204020204" pitchFamily="34" charset="0"/>
              </a:rPr>
              <a:t>602 BC: 2nd ruler under Nebuchadnezzar: Dan 2:48; 5:7</a:t>
            </a:r>
          </a:p>
          <a:p>
            <a:r>
              <a:rPr lang="en-CA" sz="2800" dirty="0">
                <a:latin typeface="VAGRounded BT" panose="020F0702020204020204" pitchFamily="34" charset="0"/>
              </a:rPr>
              <a:t>            573 BC: Daniel interprets vision in Daniel 4.</a:t>
            </a:r>
          </a:p>
          <a:p>
            <a:r>
              <a:rPr lang="en-CA" sz="2800" dirty="0">
                <a:solidFill>
                  <a:srgbClr val="FF0000"/>
                </a:solidFill>
                <a:latin typeface="VAGRounded BT" panose="020F0702020204020204" pitchFamily="34" charset="0"/>
              </a:rPr>
              <a:t>561 BC:  Archaeological Museum of Florence #135: </a:t>
            </a:r>
          </a:p>
          <a:p>
            <a:r>
              <a:rPr lang="en-CA" sz="2800" dirty="0">
                <a:solidFill>
                  <a:srgbClr val="FF0000"/>
                </a:solidFill>
                <a:latin typeface="VAGRounded BT" panose="020F0702020204020204" pitchFamily="34" charset="0"/>
              </a:rPr>
              <a:t>           “Belshazzar, chief officer of the king” (</a:t>
            </a:r>
            <a:r>
              <a:rPr lang="en-CA" sz="2800" dirty="0" err="1">
                <a:solidFill>
                  <a:srgbClr val="FF0000"/>
                </a:solidFill>
                <a:latin typeface="VAGRounded BT" panose="020F0702020204020204" pitchFamily="34" charset="0"/>
              </a:rPr>
              <a:t>Amel-Marduk</a:t>
            </a:r>
            <a:r>
              <a:rPr lang="en-CA" sz="2800" dirty="0">
                <a:solidFill>
                  <a:srgbClr val="FF0000"/>
                </a:solidFill>
                <a:latin typeface="VAGRounded BT" panose="020F0702020204020204" pitchFamily="34" charset="0"/>
              </a:rPr>
              <a:t>)</a:t>
            </a:r>
          </a:p>
          <a:p>
            <a:endParaRPr lang="en-CA" sz="2800" dirty="0">
              <a:latin typeface="VAGRounded BT" panose="020F0702020204020204" pitchFamily="34" charset="0"/>
            </a:endParaRPr>
          </a:p>
          <a:p>
            <a:r>
              <a:rPr lang="en-CA" sz="2800" dirty="0">
                <a:solidFill>
                  <a:srgbClr val="FF0000"/>
                </a:solidFill>
                <a:latin typeface="VAGRounded BT" panose="020F0702020204020204" pitchFamily="34" charset="0"/>
              </a:rPr>
              <a:t>560 BC: Yale Babylonian Collection #3765:</a:t>
            </a:r>
          </a:p>
          <a:p>
            <a:r>
              <a:rPr lang="en-CA" sz="2800" dirty="0">
                <a:solidFill>
                  <a:srgbClr val="FF0000"/>
                </a:solidFill>
                <a:latin typeface="VAGRounded BT" panose="020F0702020204020204" pitchFamily="34" charset="0"/>
              </a:rPr>
              <a:t>           “Belshazzar, chief officer of the king” (Neriglissar)</a:t>
            </a:r>
          </a:p>
          <a:p>
            <a:endParaRPr lang="en-CA" sz="2800" dirty="0">
              <a:latin typeface="VAGRounded BT" panose="020F0702020204020204" pitchFamily="34" charset="0"/>
            </a:endParaRPr>
          </a:p>
          <a:p>
            <a:r>
              <a:rPr lang="en-CA" sz="2800" dirty="0">
                <a:latin typeface="VAGRounded BT" panose="020F0702020204020204" pitchFamily="34" charset="0"/>
              </a:rPr>
              <a:t>539 BC: 3rd ruler under Nabonidus and coregent Belshazzar: Dan 5:7</a:t>
            </a:r>
          </a:p>
          <a:p>
            <a:endParaRPr lang="en-CA" sz="2800" dirty="0">
              <a:latin typeface="VAGRounded BT" panose="020F0702020204020204" pitchFamily="34" charset="0"/>
            </a:endParaRPr>
          </a:p>
          <a:p>
            <a:r>
              <a:rPr lang="en-CA" sz="2800" dirty="0">
                <a:latin typeface="VAGRounded BT" panose="020F0702020204020204" pitchFamily="34" charset="0"/>
              </a:rPr>
              <a:t>539 BC: 2nd  ruler under Darius: Dan 6:3</a:t>
            </a:r>
          </a:p>
          <a:p>
            <a:endParaRPr lang="en-CA" sz="2800" dirty="0">
              <a:latin typeface="VAGRounded BT" panose="020F0702020204020204" pitchFamily="34" charset="0"/>
            </a:endParaRPr>
          </a:p>
          <a:p>
            <a:r>
              <a:rPr lang="en-CA" sz="2800" dirty="0">
                <a:latin typeface="VAGRounded BT" panose="020F0702020204020204" pitchFamily="34" charset="0"/>
              </a:rPr>
              <a:t>536 BC: 2nd  ruler under Cyrus: Dan 6:28</a:t>
            </a:r>
            <a:endParaRPr lang="en-CA" dirty="0">
              <a:latin typeface="VAGRounded BT" panose="020F0702020204020204" pitchFamily="34" charset="0"/>
            </a:endParaRPr>
          </a:p>
        </p:txBody>
      </p:sp>
    </p:spTree>
    <p:extLst>
      <p:ext uri="{BB962C8B-B14F-4D97-AF65-F5344CB8AC3E}">
        <p14:creationId xmlns:p14="http://schemas.microsoft.com/office/powerpoint/2010/main" val="25384783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5B986F-625A-45B0-29E9-B9ADDF37E4F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AEEAE61-035E-ACBA-A833-5B404BD9BE2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98250" y="16909"/>
            <a:ext cx="9730377" cy="6820782"/>
          </a:xfrm>
          <a:prstGeom prst="rect">
            <a:avLst/>
          </a:prstGeom>
        </p:spPr>
      </p:pic>
      <p:sp>
        <p:nvSpPr>
          <p:cNvPr id="7" name="TextBox 6">
            <a:extLst>
              <a:ext uri="{FF2B5EF4-FFF2-40B4-BE49-F238E27FC236}">
                <a16:creationId xmlns:a16="http://schemas.microsoft.com/office/drawing/2014/main" id="{ADEF761A-A792-153E-4A4B-B497FB030037}"/>
              </a:ext>
            </a:extLst>
          </p:cNvPr>
          <p:cNvSpPr txBox="1"/>
          <p:nvPr/>
        </p:nvSpPr>
        <p:spPr>
          <a:xfrm>
            <a:off x="182880" y="909320"/>
            <a:ext cx="1737360" cy="769441"/>
          </a:xfrm>
          <a:prstGeom prst="rect">
            <a:avLst/>
          </a:prstGeom>
          <a:noFill/>
        </p:spPr>
        <p:txBody>
          <a:bodyPr wrap="square">
            <a:spAutoFit/>
          </a:bodyPr>
          <a:lstStyle/>
          <a:p>
            <a:r>
              <a:rPr lang="en-CA" sz="4400" dirty="0">
                <a:effectLst/>
                <a:latin typeface="VAGRounded BT" panose="020F0702020204020204" pitchFamily="34" charset="0"/>
                <a:ea typeface="Times New Roman" panose="02020603050405020304" pitchFamily="18" charset="0"/>
              </a:rPr>
              <a:t>19</a:t>
            </a:r>
            <a:r>
              <a:rPr lang="en-CA" sz="4400" dirty="0">
                <a:latin typeface="VAGRounded BT" panose="020F0702020204020204" pitchFamily="34" charset="0"/>
                <a:ea typeface="Times New Roman" panose="02020603050405020304" pitchFamily="18" charset="0"/>
              </a:rPr>
              <a:t>58</a:t>
            </a:r>
            <a:endParaRPr lang="en-CA" sz="4400" dirty="0"/>
          </a:p>
        </p:txBody>
      </p:sp>
      <p:sp>
        <p:nvSpPr>
          <p:cNvPr id="8" name="TextBox 7">
            <a:extLst>
              <a:ext uri="{FF2B5EF4-FFF2-40B4-BE49-F238E27FC236}">
                <a16:creationId xmlns:a16="http://schemas.microsoft.com/office/drawing/2014/main" id="{8F7109BF-3D69-C5C3-DAA4-A08AB608C840}"/>
              </a:ext>
            </a:extLst>
          </p:cNvPr>
          <p:cNvSpPr txBox="1"/>
          <p:nvPr/>
        </p:nvSpPr>
        <p:spPr>
          <a:xfrm>
            <a:off x="10513291" y="909320"/>
            <a:ext cx="1579418" cy="769441"/>
          </a:xfrm>
          <a:prstGeom prst="rect">
            <a:avLst/>
          </a:prstGeom>
          <a:noFill/>
        </p:spPr>
        <p:txBody>
          <a:bodyPr wrap="square">
            <a:spAutoFit/>
          </a:bodyPr>
          <a:lstStyle/>
          <a:p>
            <a:r>
              <a:rPr lang="en-CA" sz="4400" dirty="0">
                <a:effectLst/>
                <a:latin typeface="VAGRounded BT" panose="020F0702020204020204" pitchFamily="34" charset="0"/>
                <a:ea typeface="Times New Roman" panose="02020603050405020304" pitchFamily="18" charset="0"/>
              </a:rPr>
              <a:t>1960</a:t>
            </a:r>
            <a:endParaRPr lang="en-CA" sz="4400" dirty="0"/>
          </a:p>
        </p:txBody>
      </p:sp>
      <p:sp>
        <p:nvSpPr>
          <p:cNvPr id="9" name="TextBox 8">
            <a:extLst>
              <a:ext uri="{FF2B5EF4-FFF2-40B4-BE49-F238E27FC236}">
                <a16:creationId xmlns:a16="http://schemas.microsoft.com/office/drawing/2014/main" id="{3CB1E523-C6AE-7C05-1598-C566631D385F}"/>
              </a:ext>
            </a:extLst>
          </p:cNvPr>
          <p:cNvSpPr txBox="1"/>
          <p:nvPr/>
        </p:nvSpPr>
        <p:spPr>
          <a:xfrm>
            <a:off x="2651275" y="-36005"/>
            <a:ext cx="6931781" cy="923330"/>
          </a:xfrm>
          <a:prstGeom prst="rect">
            <a:avLst/>
          </a:prstGeom>
          <a:noFill/>
        </p:spPr>
        <p:txBody>
          <a:bodyPr wrap="square">
            <a:spAutoFit/>
          </a:bodyPr>
          <a:lstStyle/>
          <a:p>
            <a:r>
              <a:rPr lang="en-CA" sz="5400" dirty="0">
                <a:effectLst/>
                <a:latin typeface="VAGRounded BT" panose="020F0702020204020204" pitchFamily="34" charset="0"/>
                <a:ea typeface="Times New Roman" panose="02020603050405020304" pitchFamily="18" charset="0"/>
              </a:rPr>
              <a:t>Museum of Florence</a:t>
            </a:r>
            <a:endParaRPr lang="en-CA" sz="5400" dirty="0"/>
          </a:p>
        </p:txBody>
      </p:sp>
    </p:spTree>
    <p:extLst>
      <p:ext uri="{BB962C8B-B14F-4D97-AF65-F5344CB8AC3E}">
        <p14:creationId xmlns:p14="http://schemas.microsoft.com/office/powerpoint/2010/main" val="5163874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6189D-3CCC-1641-AFC1-8CB4D030A2B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3AAAFE5-65E7-2C6F-8706-15EC7E06219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98250" y="1018745"/>
            <a:ext cx="9730377" cy="5987924"/>
          </a:xfrm>
          <a:prstGeom prst="rect">
            <a:avLst/>
          </a:prstGeom>
        </p:spPr>
      </p:pic>
      <p:sp>
        <p:nvSpPr>
          <p:cNvPr id="7" name="TextBox 6">
            <a:extLst>
              <a:ext uri="{FF2B5EF4-FFF2-40B4-BE49-F238E27FC236}">
                <a16:creationId xmlns:a16="http://schemas.microsoft.com/office/drawing/2014/main" id="{DD3F6D00-E0EE-A671-9C5C-1C7797077354}"/>
              </a:ext>
            </a:extLst>
          </p:cNvPr>
          <p:cNvSpPr txBox="1"/>
          <p:nvPr/>
        </p:nvSpPr>
        <p:spPr>
          <a:xfrm>
            <a:off x="182880" y="909320"/>
            <a:ext cx="1737360" cy="769441"/>
          </a:xfrm>
          <a:prstGeom prst="rect">
            <a:avLst/>
          </a:prstGeom>
          <a:noFill/>
        </p:spPr>
        <p:txBody>
          <a:bodyPr wrap="square">
            <a:spAutoFit/>
          </a:bodyPr>
          <a:lstStyle/>
          <a:p>
            <a:r>
              <a:rPr lang="en-CA" sz="4400" dirty="0">
                <a:effectLst/>
                <a:latin typeface="VAGRounded BT" panose="020F0702020204020204" pitchFamily="34" charset="0"/>
                <a:ea typeface="Times New Roman" panose="02020603050405020304" pitchFamily="18" charset="0"/>
              </a:rPr>
              <a:t>19</a:t>
            </a:r>
            <a:r>
              <a:rPr lang="en-CA" sz="4400" dirty="0">
                <a:latin typeface="VAGRounded BT" panose="020F0702020204020204" pitchFamily="34" charset="0"/>
                <a:ea typeface="Times New Roman" panose="02020603050405020304" pitchFamily="18" charset="0"/>
              </a:rPr>
              <a:t>58</a:t>
            </a:r>
            <a:endParaRPr lang="en-CA" sz="4400" dirty="0"/>
          </a:p>
        </p:txBody>
      </p:sp>
      <p:sp>
        <p:nvSpPr>
          <p:cNvPr id="9" name="TextBox 8">
            <a:extLst>
              <a:ext uri="{FF2B5EF4-FFF2-40B4-BE49-F238E27FC236}">
                <a16:creationId xmlns:a16="http://schemas.microsoft.com/office/drawing/2014/main" id="{962E160B-4A39-C843-E0F4-EA91A252BFB0}"/>
              </a:ext>
            </a:extLst>
          </p:cNvPr>
          <p:cNvSpPr txBox="1"/>
          <p:nvPr/>
        </p:nvSpPr>
        <p:spPr>
          <a:xfrm>
            <a:off x="2651275" y="-36005"/>
            <a:ext cx="6931781" cy="923330"/>
          </a:xfrm>
          <a:prstGeom prst="rect">
            <a:avLst/>
          </a:prstGeom>
          <a:noFill/>
        </p:spPr>
        <p:txBody>
          <a:bodyPr wrap="square">
            <a:spAutoFit/>
          </a:bodyPr>
          <a:lstStyle/>
          <a:p>
            <a:r>
              <a:rPr lang="en-CA" sz="5400" dirty="0">
                <a:effectLst/>
                <a:latin typeface="VAGRounded BT" panose="020F0702020204020204" pitchFamily="34" charset="0"/>
                <a:ea typeface="Times New Roman" panose="02020603050405020304" pitchFamily="18" charset="0"/>
              </a:rPr>
              <a:t>Museum of Florence</a:t>
            </a:r>
            <a:endParaRPr lang="en-CA" sz="5400" dirty="0"/>
          </a:p>
        </p:txBody>
      </p:sp>
      <p:sp>
        <p:nvSpPr>
          <p:cNvPr id="4" name="Arrow: Curved Down 3">
            <a:extLst>
              <a:ext uri="{FF2B5EF4-FFF2-40B4-BE49-F238E27FC236}">
                <a16:creationId xmlns:a16="http://schemas.microsoft.com/office/drawing/2014/main" id="{8F8E7753-A9D3-A453-EF48-CCD1C7A02DA7}"/>
              </a:ext>
            </a:extLst>
          </p:cNvPr>
          <p:cNvSpPr/>
          <p:nvPr/>
        </p:nvSpPr>
        <p:spPr>
          <a:xfrm>
            <a:off x="3106056" y="841826"/>
            <a:ext cx="5404154" cy="1664305"/>
          </a:xfrm>
          <a:prstGeom prst="curved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Tree>
    <p:extLst>
      <p:ext uri="{BB962C8B-B14F-4D97-AF65-F5344CB8AC3E}">
        <p14:creationId xmlns:p14="http://schemas.microsoft.com/office/powerpoint/2010/main" val="27613639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F3C36-E538-D513-19D9-D7AB7D2DEEF1}"/>
            </a:ext>
          </a:extLst>
        </p:cNvPr>
        <p:cNvGrpSpPr/>
        <p:nvPr/>
      </p:nvGrpSpPr>
      <p:grpSpPr>
        <a:xfrm>
          <a:off x="0" y="0"/>
          <a:ext cx="0" cy="0"/>
          <a:chOff x="0" y="0"/>
          <a:chExt cx="0" cy="0"/>
        </a:xfrm>
      </p:grpSpPr>
      <p:pic>
        <p:nvPicPr>
          <p:cNvPr id="8" name="Picture 7" descr="A close-up of a stone with writing&#10;&#10;Description automatically generated">
            <a:extLst>
              <a:ext uri="{FF2B5EF4-FFF2-40B4-BE49-F238E27FC236}">
                <a16:creationId xmlns:a16="http://schemas.microsoft.com/office/drawing/2014/main" id="{4C606940-1D77-F324-36DB-58863588B02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57680"/>
            <a:ext cx="5153426" cy="4324771"/>
          </a:xfrm>
          <a:prstGeom prst="rect">
            <a:avLst/>
          </a:prstGeom>
          <a:noFill/>
          <a:ln>
            <a:noFill/>
          </a:ln>
        </p:spPr>
      </p:pic>
      <p:sp>
        <p:nvSpPr>
          <p:cNvPr id="2" name="Rectangle 1">
            <a:extLst>
              <a:ext uri="{FF2B5EF4-FFF2-40B4-BE49-F238E27FC236}">
                <a16:creationId xmlns:a16="http://schemas.microsoft.com/office/drawing/2014/main" id="{FD90821E-5687-77FC-EE1A-8BD9F4FE4E72}"/>
              </a:ext>
            </a:extLst>
          </p:cNvPr>
          <p:cNvSpPr/>
          <p:nvPr/>
        </p:nvSpPr>
        <p:spPr>
          <a:xfrm>
            <a:off x="19355" y="4840"/>
            <a:ext cx="12172645" cy="16868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dirty="0"/>
          </a:p>
        </p:txBody>
      </p:sp>
      <p:sp>
        <p:nvSpPr>
          <p:cNvPr id="16" name="TextBox 15">
            <a:extLst>
              <a:ext uri="{FF2B5EF4-FFF2-40B4-BE49-F238E27FC236}">
                <a16:creationId xmlns:a16="http://schemas.microsoft.com/office/drawing/2014/main" id="{0AAC288D-C801-842C-72B6-0FD752915A46}"/>
              </a:ext>
            </a:extLst>
          </p:cNvPr>
          <p:cNvSpPr txBox="1"/>
          <p:nvPr/>
        </p:nvSpPr>
        <p:spPr>
          <a:xfrm>
            <a:off x="2709334" y="936073"/>
            <a:ext cx="8689219" cy="707886"/>
          </a:xfrm>
          <a:prstGeom prst="rect">
            <a:avLst/>
          </a:prstGeom>
          <a:noFill/>
        </p:spPr>
        <p:txBody>
          <a:bodyPr wrap="square">
            <a:spAutoFit/>
          </a:bodyPr>
          <a:lstStyle/>
          <a:p>
            <a:r>
              <a:rPr lang="en-CA" sz="4000" dirty="0">
                <a:solidFill>
                  <a:schemeClr val="bg1"/>
                </a:solidFill>
                <a:effectLst/>
                <a:latin typeface="VAGRounded BT" panose="020F0702020204020204" pitchFamily="34" charset="0"/>
                <a:ea typeface="Times New Roman" panose="02020603050405020304" pitchFamily="18" charset="0"/>
              </a:rPr>
              <a:t>King </a:t>
            </a:r>
            <a:r>
              <a:rPr lang="en-CA" sz="4000" dirty="0" err="1">
                <a:solidFill>
                  <a:schemeClr val="bg1"/>
                </a:solidFill>
                <a:effectLst/>
                <a:latin typeface="VAGRounded BT" panose="020F0702020204020204" pitchFamily="34" charset="0"/>
                <a:ea typeface="Times New Roman" panose="02020603050405020304" pitchFamily="18" charset="0"/>
              </a:rPr>
              <a:t>Amel</a:t>
            </a:r>
            <a:r>
              <a:rPr lang="en-CA" sz="4000" dirty="0" err="1">
                <a:solidFill>
                  <a:schemeClr val="bg1"/>
                </a:solidFill>
                <a:latin typeface="VAGRounded BT" panose="020F0702020204020204" pitchFamily="34" charset="0"/>
                <a:ea typeface="Times New Roman" panose="02020603050405020304" pitchFamily="18" charset="0"/>
              </a:rPr>
              <a:t>-Marduk</a:t>
            </a:r>
            <a:r>
              <a:rPr lang="en-CA" sz="4000" dirty="0">
                <a:solidFill>
                  <a:schemeClr val="bg1"/>
                </a:solidFill>
                <a:effectLst/>
                <a:latin typeface="VAGRounded BT" panose="020F0702020204020204" pitchFamily="34" charset="0"/>
                <a:ea typeface="Times New Roman" panose="02020603050405020304" pitchFamily="18" charset="0"/>
              </a:rPr>
              <a:t> in 561</a:t>
            </a:r>
            <a:r>
              <a:rPr lang="en-CA" sz="4000" dirty="0">
                <a:solidFill>
                  <a:schemeClr val="bg1"/>
                </a:solidFill>
                <a:latin typeface="VAGRounded BT" panose="020F0702020204020204" pitchFamily="34" charset="0"/>
                <a:ea typeface="Times New Roman" panose="02020603050405020304" pitchFamily="18" charset="0"/>
              </a:rPr>
              <a:t> </a:t>
            </a:r>
            <a:r>
              <a:rPr lang="en-CA" sz="4000" dirty="0">
                <a:solidFill>
                  <a:schemeClr val="bg1"/>
                </a:solidFill>
                <a:effectLst/>
                <a:latin typeface="VAGRounded BT" panose="020F0702020204020204" pitchFamily="34" charset="0"/>
                <a:ea typeface="Times New Roman" panose="02020603050405020304" pitchFamily="18" charset="0"/>
              </a:rPr>
              <a:t>BC</a:t>
            </a:r>
          </a:p>
        </p:txBody>
      </p:sp>
      <p:sp>
        <p:nvSpPr>
          <p:cNvPr id="7" name="TextBox 6">
            <a:extLst>
              <a:ext uri="{FF2B5EF4-FFF2-40B4-BE49-F238E27FC236}">
                <a16:creationId xmlns:a16="http://schemas.microsoft.com/office/drawing/2014/main" id="{63BF5D72-7CD8-C237-D98E-7B74FBDAEAC4}"/>
              </a:ext>
            </a:extLst>
          </p:cNvPr>
          <p:cNvSpPr txBox="1"/>
          <p:nvPr/>
        </p:nvSpPr>
        <p:spPr>
          <a:xfrm>
            <a:off x="1259840" y="40640"/>
            <a:ext cx="10855960" cy="1015663"/>
          </a:xfrm>
          <a:prstGeom prst="rect">
            <a:avLst/>
          </a:prstGeom>
          <a:noFill/>
        </p:spPr>
        <p:txBody>
          <a:bodyPr wrap="square">
            <a:spAutoFit/>
          </a:bodyPr>
          <a:lstStyle/>
          <a:p>
            <a:pPr marL="0" marR="0">
              <a:spcBef>
                <a:spcPts val="0"/>
              </a:spcBef>
              <a:spcAft>
                <a:spcPts val="0"/>
              </a:spcAft>
            </a:pPr>
            <a:r>
              <a:rPr lang="en-CA" sz="6000" dirty="0">
                <a:solidFill>
                  <a:srgbClr val="FFFF00"/>
                </a:solidFill>
                <a:effectLst/>
                <a:latin typeface="VAGRounded BT" panose="020F0702020204020204" pitchFamily="34" charset="0"/>
                <a:ea typeface="Times New Roman" panose="02020603050405020304" pitchFamily="18" charset="0"/>
              </a:rPr>
              <a:t>Museum of Florence #135</a:t>
            </a:r>
          </a:p>
        </p:txBody>
      </p:sp>
      <p:sp>
        <p:nvSpPr>
          <p:cNvPr id="6" name="TextBox 5">
            <a:extLst>
              <a:ext uri="{FF2B5EF4-FFF2-40B4-BE49-F238E27FC236}">
                <a16:creationId xmlns:a16="http://schemas.microsoft.com/office/drawing/2014/main" id="{166680AE-8605-2A0F-4667-D499A23C87F4}"/>
              </a:ext>
            </a:extLst>
          </p:cNvPr>
          <p:cNvSpPr txBox="1"/>
          <p:nvPr/>
        </p:nvSpPr>
        <p:spPr>
          <a:xfrm>
            <a:off x="4922520" y="1765042"/>
            <a:ext cx="7305040" cy="4621778"/>
          </a:xfrm>
          <a:prstGeom prst="rect">
            <a:avLst/>
          </a:prstGeom>
          <a:noFill/>
        </p:spPr>
        <p:txBody>
          <a:bodyPr wrap="square">
            <a:spAutoFit/>
          </a:bodyPr>
          <a:lstStyle/>
          <a:p>
            <a:pPr marL="0" marR="0">
              <a:spcBef>
                <a:spcPts val="0"/>
              </a:spcBef>
              <a:spcAft>
                <a:spcPts val="0"/>
              </a:spcAft>
            </a:pPr>
            <a:r>
              <a:rPr lang="en-CA" sz="3200" dirty="0">
                <a:effectLst/>
                <a:latin typeface="VAGRounded BT" panose="020F0702020204020204" pitchFamily="34" charset="0"/>
                <a:ea typeface="Times New Roman" panose="02020603050405020304" pitchFamily="18" charset="0"/>
              </a:rPr>
              <a:t>Translation by Matt Glassman</a:t>
            </a:r>
          </a:p>
          <a:p>
            <a:pPr marL="0" marR="0">
              <a:spcBef>
                <a:spcPts val="0"/>
              </a:spcBef>
              <a:spcAft>
                <a:spcPts val="0"/>
              </a:spcAft>
            </a:pPr>
            <a:r>
              <a:rPr lang="en-CA" sz="2400" dirty="0">
                <a:effectLst/>
                <a:latin typeface="Calibri" panose="020F0502020204030204" pitchFamily="34" charset="0"/>
                <a:ea typeface="Calibri" panose="020F0502020204030204" pitchFamily="34" charset="0"/>
                <a:cs typeface="Calibri" panose="020F0502020204030204" pitchFamily="34" charset="0"/>
              </a:rPr>
              <a:t>Obverse</a:t>
            </a:r>
          </a:p>
          <a:p>
            <a:pPr marL="457200" marR="0" indent="-457200">
              <a:lnSpc>
                <a:spcPts val="2600"/>
              </a:lnSpc>
              <a:spcBef>
                <a:spcPts val="0"/>
              </a:spcBef>
              <a:spcAft>
                <a:spcPts val="0"/>
              </a:spcAft>
              <a:buAutoNum type="arabicParenR"/>
            </a:pPr>
            <a:r>
              <a:rPr lang="en-CA" sz="2400" dirty="0">
                <a:effectLst/>
                <a:latin typeface="VAGRounded BT" panose="020F0702020204020204" pitchFamily="34" charset="0"/>
                <a:ea typeface="Times New Roman" panose="02020603050405020304" pitchFamily="18" charset="0"/>
              </a:rPr>
              <a:t>10 </a:t>
            </a:r>
            <a:r>
              <a:rPr lang="en-CA" sz="2400" i="1" dirty="0">
                <a:effectLst/>
                <a:latin typeface="VAGRounded BT" panose="020F0702020204020204" pitchFamily="34" charset="0"/>
                <a:ea typeface="Times New Roman" panose="02020603050405020304" pitchFamily="18" charset="0"/>
              </a:rPr>
              <a:t>mina</a:t>
            </a:r>
            <a:r>
              <a:rPr lang="en-CA" sz="2400" dirty="0">
                <a:effectLst/>
                <a:latin typeface="VAGRounded BT" panose="020F0702020204020204" pitchFamily="34" charset="0"/>
                <a:ea typeface="Times New Roman" panose="02020603050405020304" pitchFamily="18" charset="0"/>
              </a:rPr>
              <a:t>s of silver </a:t>
            </a:r>
            <a:endParaRPr lang="en-CA" sz="2400" dirty="0">
              <a:latin typeface="VAGRounded BT" panose="020F0702020204020204" pitchFamily="34" charset="0"/>
              <a:ea typeface="Times New Roman" panose="02020603050405020304" pitchFamily="18" charset="0"/>
            </a:endParaRPr>
          </a:p>
          <a:p>
            <a:pPr marL="457200" marR="0" indent="-457200">
              <a:lnSpc>
                <a:spcPts val="2600"/>
              </a:lnSpc>
              <a:spcBef>
                <a:spcPts val="0"/>
              </a:spcBef>
              <a:spcAft>
                <a:spcPts val="0"/>
              </a:spcAft>
              <a:buAutoNum type="arabicParenR"/>
            </a:pPr>
            <a:r>
              <a:rPr lang="en-CA" sz="2400" dirty="0">
                <a:effectLst/>
                <a:latin typeface="VAGRounded BT" panose="020F0702020204020204" pitchFamily="34" charset="0"/>
                <a:ea typeface="Times New Roman" panose="02020603050405020304" pitchFamily="18" charset="0"/>
              </a:rPr>
              <a:t>that </a:t>
            </a:r>
            <a:r>
              <a:rPr lang="en-CA" sz="2400" dirty="0">
                <a:solidFill>
                  <a:srgbClr val="FF0000"/>
                </a:solidFill>
                <a:effectLst/>
                <a:latin typeface="VAGRounded BT" panose="020F0702020204020204" pitchFamily="34" charset="0"/>
                <a:ea typeface="Times New Roman" panose="02020603050405020304" pitchFamily="18" charset="0"/>
              </a:rPr>
              <a:t>Bel-</a:t>
            </a:r>
            <a:r>
              <a:rPr lang="en-CA" sz="2400" dirty="0" err="1">
                <a:solidFill>
                  <a:srgbClr val="FF0000"/>
                </a:solidFill>
                <a:effectLst/>
                <a:latin typeface="VAGRounded BT" panose="020F0702020204020204" pitchFamily="34" charset="0"/>
                <a:ea typeface="Times New Roman" panose="02020603050405020304" pitchFamily="18" charset="0"/>
              </a:rPr>
              <a:t>šar</a:t>
            </a:r>
            <a:r>
              <a:rPr lang="en-CA" sz="2400" dirty="0">
                <a:solidFill>
                  <a:srgbClr val="FF0000"/>
                </a:solidFill>
                <a:effectLst/>
                <a:latin typeface="VAGRounded BT" panose="020F0702020204020204" pitchFamily="34" charset="0"/>
                <a:ea typeface="Times New Roman" panose="02020603050405020304" pitchFamily="18" charset="0"/>
              </a:rPr>
              <a:t>-</a:t>
            </a:r>
            <a:r>
              <a:rPr lang="en-CA" sz="2400" dirty="0" err="1">
                <a:solidFill>
                  <a:srgbClr val="FF0000"/>
                </a:solidFill>
                <a:effectLst/>
                <a:latin typeface="VAGRounded BT" panose="020F0702020204020204" pitchFamily="34" charset="0"/>
                <a:ea typeface="Times New Roman" panose="02020603050405020304" pitchFamily="18" charset="0"/>
              </a:rPr>
              <a:t>uṣur</a:t>
            </a:r>
            <a:r>
              <a:rPr lang="en-CA" sz="2400" dirty="0">
                <a:solidFill>
                  <a:srgbClr val="FF0000"/>
                </a:solidFill>
                <a:effectLst/>
                <a:latin typeface="VAGRounded BT" panose="020F0702020204020204" pitchFamily="34" charset="0"/>
                <a:ea typeface="Times New Roman" panose="02020603050405020304" pitchFamily="18" charset="0"/>
              </a:rPr>
              <a:t>, the chief official</a:t>
            </a:r>
            <a:r>
              <a:rPr lang="en-CA" sz="2400" dirty="0">
                <a:solidFill>
                  <a:srgbClr val="FF0000"/>
                </a:solidFill>
                <a:latin typeface="VAGRounded BT" panose="020F0702020204020204" pitchFamily="34" charset="0"/>
                <a:ea typeface="Times New Roman" panose="02020603050405020304" pitchFamily="18" charset="0"/>
              </a:rPr>
              <a:t> </a:t>
            </a:r>
            <a:r>
              <a:rPr lang="en-CA" sz="2400" dirty="0">
                <a:solidFill>
                  <a:srgbClr val="FF0000"/>
                </a:solidFill>
                <a:effectLst/>
                <a:latin typeface="VAGRounded BT" panose="020F0702020204020204" pitchFamily="34" charset="0"/>
                <a:ea typeface="Times New Roman" panose="02020603050405020304" pitchFamily="18" charset="0"/>
              </a:rPr>
              <a:t>of the king</a:t>
            </a:r>
            <a:r>
              <a:rPr lang="en-CA" sz="2400" dirty="0">
                <a:effectLst/>
                <a:latin typeface="VAGRounded BT" panose="020F0702020204020204" pitchFamily="34" charset="0"/>
                <a:ea typeface="Times New Roman" panose="02020603050405020304" pitchFamily="18" charset="0"/>
              </a:rPr>
              <a:t>,</a:t>
            </a:r>
          </a:p>
          <a:p>
            <a:pPr marL="457200" marR="0" indent="-457200">
              <a:lnSpc>
                <a:spcPts val="2600"/>
              </a:lnSpc>
              <a:spcBef>
                <a:spcPts val="0"/>
              </a:spcBef>
              <a:spcAft>
                <a:spcPts val="0"/>
              </a:spcAft>
              <a:buAutoNum type="arabicParenR"/>
            </a:pPr>
            <a:r>
              <a:rPr lang="en-CA" sz="2400" dirty="0">
                <a:effectLst/>
                <a:latin typeface="VAGRounded BT" panose="020F0702020204020204" pitchFamily="34" charset="0"/>
                <a:ea typeface="Times New Roman" panose="02020603050405020304" pitchFamily="18" charset="0"/>
              </a:rPr>
              <a:t>to </a:t>
            </a:r>
            <a:r>
              <a:rPr lang="en-CA" sz="2400" dirty="0" err="1">
                <a:effectLst/>
                <a:latin typeface="VAGRounded BT" panose="020F0702020204020204" pitchFamily="34" charset="0"/>
                <a:ea typeface="Times New Roman" panose="02020603050405020304" pitchFamily="18" charset="0"/>
              </a:rPr>
              <a:t>Remut</a:t>
            </a:r>
            <a:r>
              <a:rPr lang="en-CA" sz="2400" dirty="0">
                <a:effectLst/>
                <a:latin typeface="VAGRounded BT" panose="020F0702020204020204" pitchFamily="34" charset="0"/>
                <a:ea typeface="Times New Roman" panose="02020603050405020304" pitchFamily="18" charset="0"/>
              </a:rPr>
              <a:t>, his son, who ... ?</a:t>
            </a:r>
          </a:p>
          <a:p>
            <a:pPr marL="0" marR="0">
              <a:lnSpc>
                <a:spcPts val="2600"/>
              </a:lnSpc>
              <a:spcBef>
                <a:spcPts val="0"/>
              </a:spcBef>
              <a:spcAft>
                <a:spcPts val="0"/>
              </a:spcAft>
            </a:pPr>
            <a:r>
              <a:rPr lang="en-CA" sz="2400" dirty="0">
                <a:effectLst/>
                <a:latin typeface="VAGRounded BT" panose="020F0702020204020204" pitchFamily="34" charset="0"/>
                <a:ea typeface="Times New Roman" panose="02020603050405020304" pitchFamily="18" charset="0"/>
              </a:rPr>
              <a:t>4) </a:t>
            </a:r>
          </a:p>
          <a:p>
            <a:pPr marL="0" marR="0">
              <a:lnSpc>
                <a:spcPts val="2600"/>
              </a:lnSpc>
              <a:spcBef>
                <a:spcPts val="0"/>
              </a:spcBef>
              <a:spcAft>
                <a:spcPts val="0"/>
              </a:spcAft>
            </a:pPr>
            <a:endParaRPr lang="en-CA" sz="2400" dirty="0">
              <a:effectLst/>
              <a:latin typeface="VAGRounded BT" panose="020F0702020204020204" pitchFamily="34" charset="0"/>
              <a:ea typeface="Times New Roman" panose="02020603050405020304" pitchFamily="18" charset="0"/>
            </a:endParaRPr>
          </a:p>
          <a:p>
            <a:pPr marL="0" marR="0">
              <a:lnSpc>
                <a:spcPts val="2600"/>
              </a:lnSpc>
              <a:spcBef>
                <a:spcPts val="0"/>
              </a:spcBef>
              <a:spcAft>
                <a:spcPts val="0"/>
              </a:spcAft>
            </a:pPr>
            <a:r>
              <a:rPr lang="en-CA" sz="2400" dirty="0">
                <a:effectLst/>
                <a:latin typeface="Calibri" panose="020F0502020204030204" pitchFamily="34" charset="0"/>
                <a:ea typeface="Calibri" panose="020F0502020204030204" pitchFamily="34" charset="0"/>
                <a:cs typeface="Calibri" panose="020F0502020204030204" pitchFamily="34" charset="0"/>
              </a:rPr>
              <a:t>Reverse</a:t>
            </a:r>
          </a:p>
          <a:p>
            <a:pPr marL="0" marR="0">
              <a:lnSpc>
                <a:spcPts val="2600"/>
              </a:lnSpc>
              <a:spcBef>
                <a:spcPts val="0"/>
              </a:spcBef>
              <a:spcAft>
                <a:spcPts val="0"/>
              </a:spcAft>
            </a:pPr>
            <a:r>
              <a:rPr lang="en-CA" sz="2400" dirty="0">
                <a:effectLst/>
                <a:latin typeface="VAGRounded BT" panose="020F0702020204020204" pitchFamily="34" charset="0"/>
                <a:ea typeface="Times New Roman" panose="02020603050405020304" pitchFamily="18" charset="0"/>
              </a:rPr>
              <a:t>5) </a:t>
            </a:r>
          </a:p>
          <a:p>
            <a:pPr marL="0" marR="0">
              <a:lnSpc>
                <a:spcPts val="2600"/>
              </a:lnSpc>
              <a:spcBef>
                <a:spcPts val="0"/>
              </a:spcBef>
              <a:spcAft>
                <a:spcPts val="0"/>
              </a:spcAft>
            </a:pPr>
            <a:r>
              <a:rPr lang="en-CA" sz="2400" dirty="0">
                <a:effectLst/>
                <a:latin typeface="VAGRounded BT" panose="020F0702020204020204" pitchFamily="34" charset="0"/>
                <a:ea typeface="Times New Roman" panose="02020603050405020304" pitchFamily="18" charset="0"/>
              </a:rPr>
              <a:t>6) the official of the king</a:t>
            </a:r>
          </a:p>
          <a:p>
            <a:pPr marL="0" marR="0">
              <a:lnSpc>
                <a:spcPts val="2600"/>
              </a:lnSpc>
              <a:spcBef>
                <a:spcPts val="0"/>
              </a:spcBef>
              <a:spcAft>
                <a:spcPts val="0"/>
              </a:spcAft>
            </a:pPr>
            <a:r>
              <a:rPr lang="en-CA" sz="2400" dirty="0">
                <a:effectLst/>
                <a:latin typeface="VAGRounded BT" panose="020F0702020204020204" pitchFamily="34" charset="0"/>
                <a:ea typeface="Times New Roman" panose="02020603050405020304" pitchFamily="18" charset="0"/>
              </a:rPr>
              <a:t>7) </a:t>
            </a:r>
          </a:p>
          <a:p>
            <a:pPr marL="0" marR="0">
              <a:lnSpc>
                <a:spcPts val="2600"/>
              </a:lnSpc>
              <a:spcBef>
                <a:spcPts val="0"/>
              </a:spcBef>
              <a:spcAft>
                <a:spcPts val="0"/>
              </a:spcAft>
            </a:pPr>
            <a:r>
              <a:rPr lang="en-CA" sz="2400" dirty="0">
                <a:effectLst/>
                <a:latin typeface="VAGRounded BT" panose="020F0702020204020204" pitchFamily="34" charset="0"/>
                <a:ea typeface="Times New Roman" panose="02020603050405020304" pitchFamily="18" charset="0"/>
              </a:rPr>
              <a:t>8) ... day 1, year 2 of</a:t>
            </a:r>
          </a:p>
          <a:p>
            <a:pPr marL="0" marR="0">
              <a:lnSpc>
                <a:spcPts val="2600"/>
              </a:lnSpc>
              <a:spcBef>
                <a:spcPts val="0"/>
              </a:spcBef>
              <a:spcAft>
                <a:spcPts val="0"/>
              </a:spcAft>
            </a:pPr>
            <a:r>
              <a:rPr lang="en-CA" sz="2400" dirty="0">
                <a:effectLst/>
                <a:latin typeface="VAGRounded BT" panose="020F0702020204020204" pitchFamily="34" charset="0"/>
                <a:ea typeface="Times New Roman" panose="02020603050405020304" pitchFamily="18" charset="0"/>
              </a:rPr>
              <a:t>9) </a:t>
            </a:r>
            <a:r>
              <a:rPr lang="en-CA" sz="2400" dirty="0" err="1">
                <a:effectLst/>
                <a:latin typeface="VAGRounded BT" panose="020F0702020204020204" pitchFamily="34" charset="0"/>
                <a:ea typeface="Times New Roman" panose="02020603050405020304" pitchFamily="18" charset="0"/>
              </a:rPr>
              <a:t>Amel-Marduk</a:t>
            </a:r>
            <a:r>
              <a:rPr lang="en-CA" sz="2400" dirty="0">
                <a:effectLst/>
                <a:latin typeface="VAGRounded BT" panose="020F0702020204020204" pitchFamily="34" charset="0"/>
                <a:ea typeface="Times New Roman" panose="02020603050405020304" pitchFamily="18" charset="0"/>
              </a:rPr>
              <a:t>, the king of Babylon</a:t>
            </a:r>
          </a:p>
        </p:txBody>
      </p:sp>
      <p:sp>
        <p:nvSpPr>
          <p:cNvPr id="9" name="Rectangle 8">
            <a:extLst>
              <a:ext uri="{FF2B5EF4-FFF2-40B4-BE49-F238E27FC236}">
                <a16:creationId xmlns:a16="http://schemas.microsoft.com/office/drawing/2014/main" id="{822FD320-C417-B4A0-B2AE-CCEC90ECEA98}"/>
              </a:ext>
            </a:extLst>
          </p:cNvPr>
          <p:cNvSpPr/>
          <p:nvPr/>
        </p:nvSpPr>
        <p:spPr>
          <a:xfrm>
            <a:off x="3906520" y="3540760"/>
            <a:ext cx="1051560" cy="558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a:extLst>
              <a:ext uri="{FF2B5EF4-FFF2-40B4-BE49-F238E27FC236}">
                <a16:creationId xmlns:a16="http://schemas.microsoft.com/office/drawing/2014/main" id="{0FB61E78-35EC-D063-893D-CCB2516ADFBD}"/>
              </a:ext>
            </a:extLst>
          </p:cNvPr>
          <p:cNvSpPr txBox="1"/>
          <p:nvPr/>
        </p:nvSpPr>
        <p:spPr>
          <a:xfrm>
            <a:off x="77470" y="5978575"/>
            <a:ext cx="5154930" cy="830997"/>
          </a:xfrm>
          <a:prstGeom prst="rect">
            <a:avLst/>
          </a:prstGeom>
          <a:noFill/>
        </p:spPr>
        <p:txBody>
          <a:bodyPr wrap="square">
            <a:spAutoFit/>
          </a:bodyPr>
          <a:lstStyle/>
          <a:p>
            <a:r>
              <a:rPr lang="en-CA" sz="1600" dirty="0" err="1"/>
              <a:t>Sumerische</a:t>
            </a:r>
            <a:r>
              <a:rPr lang="en-CA" sz="1600" dirty="0"/>
              <a:t> und </a:t>
            </a:r>
            <a:r>
              <a:rPr lang="en-CA" sz="1600" dirty="0" err="1"/>
              <a:t>akkadische</a:t>
            </a:r>
            <a:r>
              <a:rPr lang="en-CA" sz="1600" dirty="0"/>
              <a:t> </a:t>
            </a:r>
            <a:r>
              <a:rPr lang="en-CA" sz="1600" dirty="0" err="1"/>
              <a:t>Keilschriftdenkmäler</a:t>
            </a:r>
            <a:endParaRPr lang="en-CA" sz="1600" dirty="0"/>
          </a:p>
          <a:p>
            <a:r>
              <a:rPr lang="en-CA" sz="1600" dirty="0"/>
              <a:t>des </a:t>
            </a:r>
            <a:r>
              <a:rPr lang="en-CA" sz="1600" dirty="0" err="1"/>
              <a:t>Archäologischen</a:t>
            </a:r>
            <a:r>
              <a:rPr lang="en-CA" sz="1600" dirty="0"/>
              <a:t> Museums </a:t>
            </a:r>
            <a:r>
              <a:rPr lang="en-CA" sz="1600" dirty="0" err="1"/>
              <a:t>zu</a:t>
            </a:r>
            <a:r>
              <a:rPr lang="en-CA" sz="1600" dirty="0"/>
              <a:t> </a:t>
            </a:r>
            <a:r>
              <a:rPr lang="en-CA" sz="1600" dirty="0" err="1"/>
              <a:t>Florenz</a:t>
            </a:r>
            <a:r>
              <a:rPr lang="en-CA" sz="1600" dirty="0"/>
              <a:t>,</a:t>
            </a:r>
          </a:p>
          <a:p>
            <a:r>
              <a:rPr lang="en-CA" sz="1600" dirty="0"/>
              <a:t>Karl-</a:t>
            </a:r>
            <a:r>
              <a:rPr lang="en-CA" sz="1600" dirty="0" err="1"/>
              <a:t>Oberhuber</a:t>
            </a:r>
            <a:r>
              <a:rPr lang="en-CA" sz="1600" dirty="0"/>
              <a:t>, #135, 1958 AD</a:t>
            </a:r>
          </a:p>
        </p:txBody>
      </p:sp>
      <p:sp>
        <p:nvSpPr>
          <p:cNvPr id="4" name="TextBox 3">
            <a:extLst>
              <a:ext uri="{FF2B5EF4-FFF2-40B4-BE49-F238E27FC236}">
                <a16:creationId xmlns:a16="http://schemas.microsoft.com/office/drawing/2014/main" id="{3DCD449B-7619-14E7-666C-FD8914A664A0}"/>
              </a:ext>
            </a:extLst>
          </p:cNvPr>
          <p:cNvSpPr txBox="1"/>
          <p:nvPr/>
        </p:nvSpPr>
        <p:spPr>
          <a:xfrm>
            <a:off x="10053562" y="3306020"/>
            <a:ext cx="2080381" cy="400110"/>
          </a:xfrm>
          <a:prstGeom prst="rect">
            <a:avLst/>
          </a:prstGeom>
          <a:noFill/>
        </p:spPr>
        <p:txBody>
          <a:bodyPr wrap="square">
            <a:spAutoFit/>
          </a:bodyPr>
          <a:lstStyle/>
          <a:p>
            <a:r>
              <a:rPr lang="en-CA" sz="2000" dirty="0">
                <a:solidFill>
                  <a:srgbClr val="FF0000"/>
                </a:solidFill>
                <a:effectLst/>
                <a:latin typeface="VAGRounded BT" panose="020F0702020204020204" pitchFamily="34" charset="0"/>
                <a:ea typeface="Times New Roman" panose="02020603050405020304" pitchFamily="18" charset="0"/>
              </a:rPr>
              <a:t>[</a:t>
            </a:r>
            <a:r>
              <a:rPr lang="en-CA" sz="2000" dirty="0" err="1">
                <a:solidFill>
                  <a:srgbClr val="FF0000"/>
                </a:solidFill>
                <a:effectLst/>
                <a:latin typeface="VAGRounded BT" panose="020F0702020204020204" pitchFamily="34" charset="0"/>
                <a:ea typeface="Times New Roman" panose="02020603050405020304" pitchFamily="18" charset="0"/>
              </a:rPr>
              <a:t>Amel</a:t>
            </a:r>
            <a:r>
              <a:rPr lang="en-CA" sz="2000" dirty="0" err="1">
                <a:solidFill>
                  <a:srgbClr val="FF0000"/>
                </a:solidFill>
                <a:latin typeface="VAGRounded BT" panose="020F0702020204020204" pitchFamily="34" charset="0"/>
                <a:ea typeface="Times New Roman" panose="02020603050405020304" pitchFamily="18" charset="0"/>
              </a:rPr>
              <a:t>-Marduk</a:t>
            </a:r>
            <a:r>
              <a:rPr lang="en-CA" sz="2000" dirty="0">
                <a:solidFill>
                  <a:srgbClr val="FF0000"/>
                </a:solidFill>
                <a:latin typeface="VAGRounded BT" panose="020F0702020204020204" pitchFamily="34" charset="0"/>
                <a:ea typeface="Times New Roman" panose="02020603050405020304" pitchFamily="18" charset="0"/>
              </a:rPr>
              <a:t>]</a:t>
            </a:r>
            <a:endParaRPr lang="en-CA" sz="2000" dirty="0">
              <a:solidFill>
                <a:srgbClr val="FF0000"/>
              </a:solidFill>
            </a:endParaRPr>
          </a:p>
        </p:txBody>
      </p:sp>
    </p:spTree>
    <p:extLst>
      <p:ext uri="{BB962C8B-B14F-4D97-AF65-F5344CB8AC3E}">
        <p14:creationId xmlns:p14="http://schemas.microsoft.com/office/powerpoint/2010/main" val="10719855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4BFB95-3094-E19E-8C4E-F4816604AF9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244BE32-B684-AC58-E938-56263353FC51}"/>
              </a:ext>
            </a:extLst>
          </p:cNvPr>
          <p:cNvSpPr/>
          <p:nvPr/>
        </p:nvSpPr>
        <p:spPr>
          <a:xfrm>
            <a:off x="1402080" y="4840"/>
            <a:ext cx="10789920" cy="16868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dirty="0"/>
          </a:p>
        </p:txBody>
      </p:sp>
      <p:sp>
        <p:nvSpPr>
          <p:cNvPr id="16" name="TextBox 15">
            <a:extLst>
              <a:ext uri="{FF2B5EF4-FFF2-40B4-BE49-F238E27FC236}">
                <a16:creationId xmlns:a16="http://schemas.microsoft.com/office/drawing/2014/main" id="{5738CC93-39FE-5F9D-A29B-D8731BED0EA1}"/>
              </a:ext>
            </a:extLst>
          </p:cNvPr>
          <p:cNvSpPr txBox="1"/>
          <p:nvPr/>
        </p:nvSpPr>
        <p:spPr>
          <a:xfrm>
            <a:off x="4071989" y="954131"/>
            <a:ext cx="6881458" cy="439541"/>
          </a:xfrm>
          <a:prstGeom prst="rect">
            <a:avLst/>
          </a:prstGeom>
          <a:noFill/>
        </p:spPr>
        <p:txBody>
          <a:bodyPr wrap="square">
            <a:spAutoFit/>
          </a:bodyPr>
          <a:lstStyle/>
          <a:p>
            <a:pPr marL="0" marR="0">
              <a:spcBef>
                <a:spcPts val="0"/>
              </a:spcBef>
              <a:spcAft>
                <a:spcPts val="0"/>
              </a:spcAft>
            </a:pPr>
            <a:r>
              <a:rPr lang="en-CA" sz="4000" dirty="0">
                <a:solidFill>
                  <a:schemeClr val="bg1"/>
                </a:solidFill>
                <a:effectLst/>
                <a:latin typeface="VAGRounded BT" panose="020F0702020204020204" pitchFamily="34" charset="0"/>
                <a:ea typeface="Times New Roman" panose="02020603050405020304" pitchFamily="18" charset="0"/>
              </a:rPr>
              <a:t>King Neriglissar in 560 BC</a:t>
            </a:r>
          </a:p>
        </p:txBody>
      </p:sp>
      <p:sp>
        <p:nvSpPr>
          <p:cNvPr id="7" name="TextBox 6">
            <a:extLst>
              <a:ext uri="{FF2B5EF4-FFF2-40B4-BE49-F238E27FC236}">
                <a16:creationId xmlns:a16="http://schemas.microsoft.com/office/drawing/2014/main" id="{A25CDFD2-B98E-33A7-BEB9-C2E4048B9442}"/>
              </a:ext>
            </a:extLst>
          </p:cNvPr>
          <p:cNvSpPr txBox="1"/>
          <p:nvPr/>
        </p:nvSpPr>
        <p:spPr>
          <a:xfrm>
            <a:off x="121920" y="40640"/>
            <a:ext cx="12029440" cy="923330"/>
          </a:xfrm>
          <a:prstGeom prst="rect">
            <a:avLst/>
          </a:prstGeom>
          <a:noFill/>
        </p:spPr>
        <p:txBody>
          <a:bodyPr wrap="square">
            <a:spAutoFit/>
          </a:bodyPr>
          <a:lstStyle/>
          <a:p>
            <a:pPr marL="0" marR="0" algn="r">
              <a:spcBef>
                <a:spcPts val="0"/>
              </a:spcBef>
              <a:spcAft>
                <a:spcPts val="0"/>
              </a:spcAft>
            </a:pPr>
            <a:r>
              <a:rPr lang="en-CA" sz="5400" dirty="0">
                <a:solidFill>
                  <a:srgbClr val="FFFF00"/>
                </a:solidFill>
                <a:effectLst/>
                <a:latin typeface="VAGRounded BT" panose="020F0702020204020204" pitchFamily="34" charset="0"/>
                <a:ea typeface="Times New Roman" panose="02020603050405020304" pitchFamily="18" charset="0"/>
              </a:rPr>
              <a:t>Yale Babylonian Collection #3765</a:t>
            </a:r>
          </a:p>
        </p:txBody>
      </p:sp>
      <p:sp>
        <p:nvSpPr>
          <p:cNvPr id="9" name="Rectangle 8">
            <a:extLst>
              <a:ext uri="{FF2B5EF4-FFF2-40B4-BE49-F238E27FC236}">
                <a16:creationId xmlns:a16="http://schemas.microsoft.com/office/drawing/2014/main" id="{D8F46FEA-DDF8-8ADA-6BCD-147B1D8EC818}"/>
              </a:ext>
            </a:extLst>
          </p:cNvPr>
          <p:cNvSpPr/>
          <p:nvPr/>
        </p:nvSpPr>
        <p:spPr>
          <a:xfrm>
            <a:off x="4820920" y="3942080"/>
            <a:ext cx="1051560" cy="558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 name="Picture 2" descr="A close-up of a text&#10;&#10;Description automatically generated">
            <a:extLst>
              <a:ext uri="{FF2B5EF4-FFF2-40B4-BE49-F238E27FC236}">
                <a16:creationId xmlns:a16="http://schemas.microsoft.com/office/drawing/2014/main" id="{C8E748D7-1CA1-3BCA-4BB6-5F9FA21BB4FC}"/>
              </a:ext>
            </a:extLst>
          </p:cNvPr>
          <p:cNvPicPr>
            <a:picLocks noChangeAspect="1"/>
          </p:cNvPicPr>
          <p:nvPr/>
        </p:nvPicPr>
        <p:blipFill>
          <a:blip r:embed="rId2">
            <a:extLst>
              <a:ext uri="{28A0092B-C50C-407E-A947-70E740481C1C}">
                <a14:useLocalDpi xmlns:a14="http://schemas.microsoft.com/office/drawing/2010/main" val="0"/>
              </a:ext>
            </a:extLst>
          </a:blip>
          <a:srcRect l="14933" t="8165" r="16572" b="9810"/>
          <a:stretch/>
        </p:blipFill>
        <p:spPr>
          <a:xfrm>
            <a:off x="66039" y="1858951"/>
            <a:ext cx="3474721" cy="4920954"/>
          </a:xfrm>
          <a:prstGeom prst="rect">
            <a:avLst/>
          </a:prstGeom>
        </p:spPr>
      </p:pic>
      <p:sp>
        <p:nvSpPr>
          <p:cNvPr id="6" name="TextBox 5">
            <a:extLst>
              <a:ext uri="{FF2B5EF4-FFF2-40B4-BE49-F238E27FC236}">
                <a16:creationId xmlns:a16="http://schemas.microsoft.com/office/drawing/2014/main" id="{62D56979-2F88-2403-6F02-F0E116FD971D}"/>
              </a:ext>
            </a:extLst>
          </p:cNvPr>
          <p:cNvSpPr txBox="1"/>
          <p:nvPr/>
        </p:nvSpPr>
        <p:spPr>
          <a:xfrm>
            <a:off x="3962400" y="1799303"/>
            <a:ext cx="8214360" cy="5262979"/>
          </a:xfrm>
          <a:prstGeom prst="rect">
            <a:avLst/>
          </a:prstGeom>
          <a:noFill/>
        </p:spPr>
        <p:txBody>
          <a:bodyPr wrap="square">
            <a:spAutoFit/>
          </a:bodyPr>
          <a:lstStyle/>
          <a:p>
            <a:pPr marL="0" marR="0">
              <a:spcBef>
                <a:spcPts val="0"/>
              </a:spcBef>
              <a:spcAft>
                <a:spcPts val="0"/>
              </a:spcAft>
            </a:pPr>
            <a:r>
              <a:rPr lang="en-CA" sz="3200" dirty="0">
                <a:effectLst/>
                <a:latin typeface="VAGRounded BT" panose="020F0702020204020204" pitchFamily="34" charset="0"/>
                <a:ea typeface="Times New Roman" panose="02020603050405020304" pitchFamily="18" charset="0"/>
              </a:rPr>
              <a:t>Translation by Raymond Dougherty</a:t>
            </a:r>
          </a:p>
          <a:p>
            <a:r>
              <a:rPr lang="en-CA" sz="3200" dirty="0">
                <a:effectLst/>
                <a:latin typeface="Calibri" panose="020F0502020204030204" pitchFamily="34" charset="0"/>
                <a:ea typeface="Times New Roman" panose="02020603050405020304" pitchFamily="18" charset="0"/>
              </a:rPr>
              <a:t>“</a:t>
            </a:r>
            <a:r>
              <a:rPr lang="fr-FR" sz="3200" dirty="0">
                <a:effectLst/>
                <a:latin typeface="Calibri" panose="020F0502020204030204" pitchFamily="34" charset="0"/>
                <a:ea typeface="Times New Roman" panose="02020603050405020304" pitchFamily="18" charset="0"/>
              </a:rPr>
              <a:t>(As to) one mina (and) </a:t>
            </a:r>
            <a:r>
              <a:rPr lang="fr-FR" sz="3200" dirty="0" err="1">
                <a:effectLst/>
                <a:latin typeface="Calibri" panose="020F0502020204030204" pitchFamily="34" charset="0"/>
                <a:ea typeface="Times New Roman" panose="02020603050405020304" pitchFamily="18" charset="0"/>
              </a:rPr>
              <a:t>seventeen</a:t>
            </a:r>
            <a:r>
              <a:rPr lang="fr-FR" sz="3200" dirty="0">
                <a:effectLst/>
                <a:latin typeface="Calibri" panose="020F0502020204030204" pitchFamily="34" charset="0"/>
                <a:ea typeface="Times New Roman" panose="02020603050405020304" pitchFamily="18" charset="0"/>
              </a:rPr>
              <a:t> shekels of silver, </a:t>
            </a:r>
            <a:r>
              <a:rPr lang="fr-FR" sz="3200" dirty="0" err="1">
                <a:effectLst/>
                <a:latin typeface="Calibri" panose="020F0502020204030204" pitchFamily="34" charset="0"/>
                <a:ea typeface="Times New Roman" panose="02020603050405020304" pitchFamily="18" charset="0"/>
              </a:rPr>
              <a:t>which</a:t>
            </a:r>
            <a:r>
              <a:rPr lang="fr-FR" sz="3200" dirty="0">
                <a:effectLst/>
                <a:latin typeface="Calibri" panose="020F0502020204030204" pitchFamily="34" charset="0"/>
                <a:ea typeface="Times New Roman" panose="02020603050405020304" pitchFamily="18" charset="0"/>
              </a:rPr>
              <a:t> are in one shekel </a:t>
            </a:r>
            <a:r>
              <a:rPr lang="fr-FR" sz="3200" dirty="0" err="1">
                <a:effectLst/>
                <a:latin typeface="Calibri" panose="020F0502020204030204" pitchFamily="34" charset="0"/>
                <a:ea typeface="Times New Roman" panose="02020603050405020304" pitchFamily="18" charset="0"/>
              </a:rPr>
              <a:t>pieces</a:t>
            </a:r>
            <a:r>
              <a:rPr lang="fr-FR" sz="3200" dirty="0">
                <a:effectLst/>
                <a:latin typeface="Calibri" panose="020F0502020204030204" pitchFamily="34" charset="0"/>
                <a:ea typeface="Times New Roman" panose="02020603050405020304" pitchFamily="18" charset="0"/>
              </a:rPr>
              <a:t>, </a:t>
            </a:r>
            <a:r>
              <a:rPr lang="fr-FR" sz="3200" dirty="0" err="1">
                <a:effectLst/>
                <a:latin typeface="Calibri" panose="020F0502020204030204" pitchFamily="34" charset="0"/>
                <a:ea typeface="Times New Roman" panose="02020603050405020304" pitchFamily="18" charset="0"/>
              </a:rPr>
              <a:t>belonging</a:t>
            </a:r>
            <a:r>
              <a:rPr lang="fr-FR" sz="3200" dirty="0">
                <a:effectLst/>
                <a:latin typeface="Calibri" panose="020F0502020204030204" pitchFamily="34" charset="0"/>
                <a:ea typeface="Times New Roman" panose="02020603050405020304" pitchFamily="18" charset="0"/>
              </a:rPr>
              <a:t> to </a:t>
            </a:r>
            <a:r>
              <a:rPr lang="fr-FR" sz="3200" dirty="0" err="1">
                <a:solidFill>
                  <a:srgbClr val="FF0000"/>
                </a:solidFill>
                <a:effectLst/>
                <a:latin typeface="Calibri" panose="020F0502020204030204" pitchFamily="34" charset="0"/>
                <a:ea typeface="Times New Roman" panose="02020603050405020304" pitchFamily="18" charset="0"/>
              </a:rPr>
              <a:t>Belshazzar</a:t>
            </a:r>
            <a:r>
              <a:rPr lang="fr-FR" sz="3200" dirty="0">
                <a:solidFill>
                  <a:srgbClr val="FF0000"/>
                </a:solidFill>
                <a:effectLst/>
                <a:latin typeface="Calibri" panose="020F0502020204030204" pitchFamily="34" charset="0"/>
                <a:ea typeface="Times New Roman" panose="02020603050405020304" pitchFamily="18" charset="0"/>
              </a:rPr>
              <a:t>, the </a:t>
            </a:r>
            <a:r>
              <a:rPr lang="fr-FR" sz="3200" dirty="0" err="1">
                <a:solidFill>
                  <a:srgbClr val="FF0000"/>
                </a:solidFill>
                <a:effectLst/>
                <a:latin typeface="Calibri" panose="020F0502020204030204" pitchFamily="34" charset="0"/>
                <a:ea typeface="Times New Roman" panose="02020603050405020304" pitchFamily="18" charset="0"/>
              </a:rPr>
              <a:t>chief</a:t>
            </a:r>
            <a:r>
              <a:rPr lang="fr-FR" sz="3200" dirty="0">
                <a:solidFill>
                  <a:srgbClr val="FF0000"/>
                </a:solidFill>
                <a:effectLst/>
                <a:latin typeface="Calibri" panose="020F0502020204030204" pitchFamily="34" charset="0"/>
                <a:ea typeface="Times New Roman" panose="02020603050405020304" pitchFamily="18" charset="0"/>
              </a:rPr>
              <a:t> </a:t>
            </a:r>
            <a:r>
              <a:rPr lang="fr-FR" sz="3200" dirty="0" err="1">
                <a:solidFill>
                  <a:srgbClr val="FF0000"/>
                </a:solidFill>
                <a:effectLst/>
                <a:latin typeface="Calibri" panose="020F0502020204030204" pitchFamily="34" charset="0"/>
                <a:ea typeface="Times New Roman" panose="02020603050405020304" pitchFamily="18" charset="0"/>
              </a:rPr>
              <a:t>officer</a:t>
            </a:r>
            <a:r>
              <a:rPr lang="fr-FR" sz="3200" dirty="0">
                <a:solidFill>
                  <a:srgbClr val="FF0000"/>
                </a:solidFill>
                <a:effectLst/>
                <a:latin typeface="Calibri" panose="020F0502020204030204" pitchFamily="34" charset="0"/>
                <a:ea typeface="Times New Roman" panose="02020603050405020304" pitchFamily="18" charset="0"/>
              </a:rPr>
              <a:t> of the king</a:t>
            </a:r>
            <a:r>
              <a:rPr lang="fr-FR" sz="3200" dirty="0">
                <a:effectLst/>
                <a:latin typeface="Calibri" panose="020F0502020204030204" pitchFamily="34" charset="0"/>
                <a:ea typeface="Times New Roman" panose="02020603050405020304" pitchFamily="18" charset="0"/>
              </a:rPr>
              <a:t>, (</a:t>
            </a:r>
            <a:r>
              <a:rPr lang="fr-FR" sz="3200" dirty="0" err="1">
                <a:effectLst/>
                <a:latin typeface="Calibri" panose="020F0502020204030204" pitchFamily="34" charset="0"/>
                <a:ea typeface="Times New Roman" panose="02020603050405020304" pitchFamily="18" charset="0"/>
              </a:rPr>
              <a:t>charged</a:t>
            </a:r>
            <a:r>
              <a:rPr lang="fr-FR" sz="3200" dirty="0">
                <a:effectLst/>
                <a:latin typeface="Calibri" panose="020F0502020204030204" pitchFamily="34" charset="0"/>
                <a:ea typeface="Times New Roman" panose="02020603050405020304" pitchFamily="18" charset="0"/>
              </a:rPr>
              <a:t>)</a:t>
            </a:r>
            <a:r>
              <a:rPr lang="en-CA" sz="3200" dirty="0">
                <a:effectLst/>
                <a:latin typeface="Calibri" panose="020F0502020204030204" pitchFamily="34" charset="0"/>
                <a:ea typeface="Times New Roman" panose="02020603050405020304" pitchFamily="18" charset="0"/>
              </a:rPr>
              <a:t> against </a:t>
            </a:r>
            <a:r>
              <a:rPr lang="en-CA" sz="3200" dirty="0" err="1">
                <a:effectLst/>
                <a:latin typeface="Calibri" panose="020F0502020204030204" pitchFamily="34" charset="0"/>
                <a:ea typeface="Times New Roman" panose="02020603050405020304" pitchFamily="18" charset="0"/>
              </a:rPr>
              <a:t>Rimut</a:t>
            </a:r>
            <a:r>
              <a:rPr lang="en-CA" sz="3200" dirty="0">
                <a:effectLst/>
                <a:latin typeface="Calibri" panose="020F0502020204030204" pitchFamily="34" charset="0"/>
                <a:ea typeface="Times New Roman" panose="02020603050405020304" pitchFamily="18" charset="0"/>
              </a:rPr>
              <a:t>, the son of Enlil-</a:t>
            </a:r>
            <a:r>
              <a:rPr lang="en-CA" sz="3200" dirty="0" err="1">
                <a:effectLst/>
                <a:latin typeface="Calibri" panose="020F0502020204030204" pitchFamily="34" charset="0"/>
                <a:ea typeface="Times New Roman" panose="02020603050405020304" pitchFamily="18" charset="0"/>
              </a:rPr>
              <a:t>kidinnu</a:t>
            </a:r>
            <a:r>
              <a:rPr lang="en-CA" sz="3200" dirty="0">
                <a:effectLst/>
                <a:latin typeface="Calibri" panose="020F0502020204030204" pitchFamily="34" charset="0"/>
                <a:ea typeface="Times New Roman" panose="02020603050405020304" pitchFamily="18" charset="0"/>
              </a:rPr>
              <a:t>, the silver which is from Nergal-</a:t>
            </a:r>
            <a:r>
              <a:rPr lang="en-CA" sz="3200" dirty="0" err="1">
                <a:effectLst/>
                <a:latin typeface="Calibri" panose="020F0502020204030204" pitchFamily="34" charset="0"/>
                <a:ea typeface="Times New Roman" panose="02020603050405020304" pitchFamily="18" charset="0"/>
              </a:rPr>
              <a:t>danu</a:t>
            </a:r>
            <a:r>
              <a:rPr lang="en-CA" sz="3200" dirty="0">
                <a:effectLst/>
                <a:latin typeface="Calibri" panose="020F0502020204030204" pitchFamily="34" charset="0"/>
                <a:ea typeface="Times New Roman" panose="02020603050405020304" pitchFamily="18" charset="0"/>
              </a:rPr>
              <a:t>, the son of </a:t>
            </a:r>
            <a:r>
              <a:rPr lang="en-CA" sz="3200" dirty="0" err="1">
                <a:effectLst/>
                <a:latin typeface="Calibri" panose="020F0502020204030204" pitchFamily="34" charset="0"/>
                <a:ea typeface="Times New Roman" panose="02020603050405020304" pitchFamily="18" charset="0"/>
              </a:rPr>
              <a:t>Mukin-zer</a:t>
            </a:r>
            <a:r>
              <a:rPr lang="en-CA" sz="3200" dirty="0">
                <a:effectLst/>
                <a:latin typeface="Calibri" panose="020F0502020204030204" pitchFamily="34" charset="0"/>
                <a:ea typeface="Times New Roman" panose="02020603050405020304" pitchFamily="18" charset="0"/>
              </a:rPr>
              <a:t>, for the road, what he gains upon it, half of the profit he shall share with Nergal-</a:t>
            </a:r>
            <a:r>
              <a:rPr lang="en-CA" sz="3200" dirty="0" err="1">
                <a:effectLst/>
                <a:latin typeface="Calibri" panose="020F0502020204030204" pitchFamily="34" charset="0"/>
                <a:ea typeface="Times New Roman" panose="02020603050405020304" pitchFamily="18" charset="0"/>
              </a:rPr>
              <a:t>danu</a:t>
            </a:r>
            <a:r>
              <a:rPr lang="en-CA" sz="3200" dirty="0">
                <a:effectLst/>
                <a:latin typeface="Calibri" panose="020F0502020204030204" pitchFamily="34" charset="0"/>
                <a:ea typeface="Times New Roman" panose="02020603050405020304" pitchFamily="18" charset="0"/>
              </a:rPr>
              <a:t>.” </a:t>
            </a:r>
            <a:r>
              <a:rPr lang="en-CA" sz="1200" dirty="0">
                <a:effectLst/>
                <a:latin typeface="Calibri" panose="020F0502020204030204" pitchFamily="34" charset="0"/>
                <a:ea typeface="Times New Roman" panose="02020603050405020304" pitchFamily="18" charset="0"/>
              </a:rPr>
              <a:t>(</a:t>
            </a:r>
            <a:r>
              <a:rPr lang="en-US" sz="1200" dirty="0">
                <a:effectLst/>
                <a:latin typeface="Calibri" panose="020F0502020204030204" pitchFamily="34" charset="0"/>
                <a:ea typeface="Times New Roman" panose="02020603050405020304" pitchFamily="18" charset="0"/>
              </a:rPr>
              <a:t>Nabonidus and Belshazzar</a:t>
            </a:r>
            <a:r>
              <a:rPr lang="en-CA" sz="1200" dirty="0">
                <a:effectLst/>
                <a:latin typeface="Calibri" panose="020F0502020204030204" pitchFamily="34" charset="0"/>
                <a:ea typeface="Times New Roman" panose="02020603050405020304" pitchFamily="18" charset="0"/>
              </a:rPr>
              <a:t>, Raymond Philip </a:t>
            </a:r>
            <a:r>
              <a:rPr lang="en-CA" sz="1200" strike="noStrike" dirty="0">
                <a:effectLst/>
                <a:latin typeface="Calibri" panose="020F0502020204030204" pitchFamily="34" charset="0"/>
                <a:ea typeface="Times New Roman" panose="02020603050405020304" pitchFamily="18" charset="0"/>
              </a:rPr>
              <a:t>Dougherty, </a:t>
            </a:r>
            <a:r>
              <a:rPr lang="en-CA" sz="1200" dirty="0">
                <a:effectLst/>
                <a:latin typeface="Calibri" panose="020F0502020204030204" pitchFamily="34" charset="0"/>
                <a:ea typeface="Times New Roman" panose="02020603050405020304" pitchFamily="18" charset="0"/>
              </a:rPr>
              <a:t>Yale Oriental Series Researches XV, YBC 3765, 560 BC accession year of Neriglissar, p68-69, 1929 AD)</a:t>
            </a:r>
          </a:p>
          <a:p>
            <a:pPr marL="0" marR="0">
              <a:spcBef>
                <a:spcPts val="0"/>
              </a:spcBef>
              <a:spcAft>
                <a:spcPts val="0"/>
              </a:spcAft>
            </a:pPr>
            <a:endParaRPr lang="en-CA" sz="2400" dirty="0">
              <a:effectLst/>
              <a:latin typeface="Calibri" panose="020F0502020204030204" pitchFamily="34" charset="0"/>
              <a:ea typeface="Times New Roman" panose="02020603050405020304" pitchFamily="18" charset="0"/>
            </a:endParaRPr>
          </a:p>
        </p:txBody>
      </p:sp>
      <p:pic>
        <p:nvPicPr>
          <p:cNvPr id="4" name="Picture 3" descr="A stone with writing on it&#10;&#10;Description automatically generated">
            <a:extLst>
              <a:ext uri="{FF2B5EF4-FFF2-40B4-BE49-F238E27FC236}">
                <a16:creationId xmlns:a16="http://schemas.microsoft.com/office/drawing/2014/main" id="{B8322A0F-C273-A3C7-0CA4-BC868024E0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73" y="-6737"/>
            <a:ext cx="1189928" cy="1784737"/>
          </a:xfrm>
          <a:prstGeom prst="rect">
            <a:avLst/>
          </a:prstGeom>
        </p:spPr>
      </p:pic>
    </p:spTree>
    <p:extLst>
      <p:ext uri="{BB962C8B-B14F-4D97-AF65-F5344CB8AC3E}">
        <p14:creationId xmlns:p14="http://schemas.microsoft.com/office/powerpoint/2010/main" val="25559722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A1AA03-D3EF-662E-6DB8-C407770009A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45D9697-866B-9F64-E214-09277AE38A7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446318" y="0"/>
            <a:ext cx="5299363" cy="6858000"/>
          </a:xfrm>
          <a:prstGeom prst="rect">
            <a:avLst/>
          </a:prstGeom>
        </p:spPr>
      </p:pic>
    </p:spTree>
    <p:extLst>
      <p:ext uri="{BB962C8B-B14F-4D97-AF65-F5344CB8AC3E}">
        <p14:creationId xmlns:p14="http://schemas.microsoft.com/office/powerpoint/2010/main" val="20542228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73C72C-063C-2CC1-B661-62D9BADAAF3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414DD79-FFDD-C7D1-9450-E0D84819EB63}"/>
              </a:ext>
            </a:extLst>
          </p:cNvPr>
          <p:cNvSpPr txBox="1"/>
          <p:nvPr/>
        </p:nvSpPr>
        <p:spPr>
          <a:xfrm>
            <a:off x="17366" y="2794111"/>
            <a:ext cx="12087827" cy="3785652"/>
          </a:xfrm>
          <a:prstGeom prst="rect">
            <a:avLst/>
          </a:prstGeom>
          <a:noFill/>
        </p:spPr>
        <p:txBody>
          <a:bodyPr wrap="square">
            <a:spAutoFit/>
          </a:bodyPr>
          <a:lstStyle/>
          <a:p>
            <a:pPr marL="742950" indent="-742950">
              <a:buAutoNum type="arabicPeriod"/>
            </a:pPr>
            <a:r>
              <a:rPr lang="en-CA" sz="4000" b="1" dirty="0">
                <a:effectLst/>
                <a:latin typeface="VAGRounded BT" panose="020F0702020204020204" pitchFamily="34" charset="0"/>
                <a:ea typeface="Times New Roman" panose="02020603050405020304" pitchFamily="18" charset="0"/>
              </a:rPr>
              <a:t>Belshazzar had to be told about Daniel by his mother </a:t>
            </a:r>
            <a:r>
              <a:rPr lang="en-CA" sz="4000" b="1" dirty="0" err="1">
                <a:effectLst/>
                <a:latin typeface="VAGRounded BT" panose="020F0702020204020204" pitchFamily="34" charset="0"/>
                <a:ea typeface="Times New Roman" panose="02020603050405020304" pitchFamily="18" charset="0"/>
              </a:rPr>
              <a:t>Nitocris</a:t>
            </a:r>
            <a:r>
              <a:rPr lang="en-CA" sz="4000" b="1" dirty="0">
                <a:effectLst/>
                <a:latin typeface="VAGRounded BT" panose="020F0702020204020204" pitchFamily="34" charset="0"/>
                <a:ea typeface="Times New Roman" panose="02020603050405020304" pitchFamily="18" charset="0"/>
              </a:rPr>
              <a:t> (Dan 5:10) despite Daniel being active in 571 BC when Nebuchadnezzar was restored of his insanity (Daniel 4), which was only 10 years before Tablet Florence #135 in 561 BC.</a:t>
            </a:r>
            <a:endParaRPr lang="en-CA" sz="4000" dirty="0">
              <a:latin typeface="VAGRounded BT" panose="020F0702020204020204" pitchFamily="34" charset="0"/>
            </a:endParaRPr>
          </a:p>
        </p:txBody>
      </p:sp>
      <p:pic>
        <p:nvPicPr>
          <p:cNvPr id="4" name="Picture 3" descr="A close-up of a stone with writing&#10;&#10;Description automatically generated">
            <a:extLst>
              <a:ext uri="{FF2B5EF4-FFF2-40B4-BE49-F238E27FC236}">
                <a16:creationId xmlns:a16="http://schemas.microsoft.com/office/drawing/2014/main" id="{843A22D6-1D52-6AE6-3B9D-62EBAD161BB4}"/>
              </a:ext>
            </a:extLst>
          </p:cNvPr>
          <p:cNvPicPr>
            <a:picLocks noChangeAspect="1"/>
          </p:cNvPicPr>
          <p:nvPr/>
        </p:nvPicPr>
        <p:blipFill>
          <a:blip r:embed="rId2" cstate="print">
            <a:extLst>
              <a:ext uri="{28A0092B-C50C-407E-A947-70E740481C1C}">
                <a14:useLocalDpi xmlns:a14="http://schemas.microsoft.com/office/drawing/2010/main" val="0"/>
              </a:ext>
            </a:extLst>
          </a:blip>
          <a:srcRect b="56177"/>
          <a:stretch/>
        </p:blipFill>
        <p:spPr bwMode="auto">
          <a:xfrm>
            <a:off x="3117756" y="196135"/>
            <a:ext cx="3841448" cy="1412747"/>
          </a:xfrm>
          <a:prstGeom prst="rect">
            <a:avLst/>
          </a:prstGeom>
          <a:noFill/>
          <a:ln>
            <a:noFill/>
          </a:ln>
        </p:spPr>
      </p:pic>
      <p:pic>
        <p:nvPicPr>
          <p:cNvPr id="5" name="Picture 4" descr="A stone with writing on it&#10;&#10;Description automatically generated">
            <a:extLst>
              <a:ext uri="{FF2B5EF4-FFF2-40B4-BE49-F238E27FC236}">
                <a16:creationId xmlns:a16="http://schemas.microsoft.com/office/drawing/2014/main" id="{375FF323-2C6E-AD74-D1BD-25BBA8A29F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662" y="17366"/>
            <a:ext cx="979179" cy="1736658"/>
          </a:xfrm>
          <a:prstGeom prst="rect">
            <a:avLst/>
          </a:prstGeom>
        </p:spPr>
      </p:pic>
      <p:sp>
        <p:nvSpPr>
          <p:cNvPr id="6" name="TextBox 5">
            <a:extLst>
              <a:ext uri="{FF2B5EF4-FFF2-40B4-BE49-F238E27FC236}">
                <a16:creationId xmlns:a16="http://schemas.microsoft.com/office/drawing/2014/main" id="{5F57D65A-5A70-C37C-3458-A8402AC14903}"/>
              </a:ext>
            </a:extLst>
          </p:cNvPr>
          <p:cNvSpPr txBox="1"/>
          <p:nvPr/>
        </p:nvSpPr>
        <p:spPr>
          <a:xfrm>
            <a:off x="102734" y="556853"/>
            <a:ext cx="3537505" cy="830997"/>
          </a:xfrm>
          <a:prstGeom prst="rect">
            <a:avLst/>
          </a:prstGeom>
          <a:noFill/>
        </p:spPr>
        <p:txBody>
          <a:bodyPr wrap="square">
            <a:spAutoFit/>
          </a:bodyPr>
          <a:lstStyle/>
          <a:p>
            <a:pPr marL="0" marR="0">
              <a:spcBef>
                <a:spcPts val="0"/>
              </a:spcBef>
              <a:spcAft>
                <a:spcPts val="0"/>
              </a:spcAft>
            </a:pPr>
            <a:r>
              <a:rPr lang="en-CA" sz="2400" dirty="0">
                <a:effectLst/>
                <a:latin typeface="VAGRounded BT" panose="020F0702020204020204" pitchFamily="34" charset="0"/>
                <a:ea typeface="Times New Roman" panose="02020603050405020304" pitchFamily="18" charset="0"/>
              </a:rPr>
              <a:t>Florence #135</a:t>
            </a:r>
          </a:p>
          <a:p>
            <a:r>
              <a:rPr lang="en-CA" sz="2400" dirty="0" err="1">
                <a:solidFill>
                  <a:srgbClr val="FF0000"/>
                </a:solidFill>
                <a:latin typeface="VAGRounded BT" panose="020F0702020204020204" pitchFamily="34" charset="0"/>
              </a:rPr>
              <a:t>Amel-Marduk</a:t>
            </a:r>
            <a:r>
              <a:rPr lang="en-CA" sz="2400" dirty="0">
                <a:solidFill>
                  <a:srgbClr val="FF0000"/>
                </a:solidFill>
                <a:latin typeface="VAGRounded BT" panose="020F0702020204020204" pitchFamily="34" charset="0"/>
              </a:rPr>
              <a:t>: </a:t>
            </a:r>
            <a:r>
              <a:rPr lang="en-CA" sz="2400" dirty="0">
                <a:solidFill>
                  <a:srgbClr val="FF0000"/>
                </a:solidFill>
                <a:effectLst/>
                <a:latin typeface="VAGRounded BT" panose="020F0702020204020204" pitchFamily="34" charset="0"/>
                <a:ea typeface="Times New Roman" panose="02020603050405020304" pitchFamily="18" charset="0"/>
              </a:rPr>
              <a:t>561 BC</a:t>
            </a:r>
            <a:endParaRPr lang="en-CA" sz="2000" dirty="0">
              <a:effectLst/>
              <a:latin typeface="VAGRounded BT" panose="020F0702020204020204" pitchFamily="34" charset="0"/>
              <a:ea typeface="Times New Roman" panose="02020603050405020304" pitchFamily="18" charset="0"/>
            </a:endParaRPr>
          </a:p>
        </p:txBody>
      </p:sp>
      <p:sp>
        <p:nvSpPr>
          <p:cNvPr id="7" name="TextBox 6">
            <a:extLst>
              <a:ext uri="{FF2B5EF4-FFF2-40B4-BE49-F238E27FC236}">
                <a16:creationId xmlns:a16="http://schemas.microsoft.com/office/drawing/2014/main" id="{BB93A280-56EA-6536-37D7-9E2CC242D191}"/>
              </a:ext>
            </a:extLst>
          </p:cNvPr>
          <p:cNvSpPr txBox="1"/>
          <p:nvPr/>
        </p:nvSpPr>
        <p:spPr>
          <a:xfrm>
            <a:off x="8770944" y="653742"/>
            <a:ext cx="3029445" cy="830997"/>
          </a:xfrm>
          <a:prstGeom prst="rect">
            <a:avLst/>
          </a:prstGeom>
          <a:noFill/>
        </p:spPr>
        <p:txBody>
          <a:bodyPr wrap="square">
            <a:spAutoFit/>
          </a:bodyPr>
          <a:lstStyle/>
          <a:p>
            <a:pPr marL="0" marR="0">
              <a:spcBef>
                <a:spcPts val="0"/>
              </a:spcBef>
              <a:spcAft>
                <a:spcPts val="0"/>
              </a:spcAft>
            </a:pPr>
            <a:r>
              <a:rPr lang="en-CA" sz="2400" dirty="0">
                <a:effectLst/>
                <a:latin typeface="VAGRounded BT" panose="020F0702020204020204" pitchFamily="34" charset="0"/>
                <a:ea typeface="Times New Roman" panose="02020603050405020304" pitchFamily="18" charset="0"/>
              </a:rPr>
              <a:t>Yale #3765</a:t>
            </a:r>
          </a:p>
          <a:p>
            <a:r>
              <a:rPr lang="en-CA" sz="2400" dirty="0">
                <a:solidFill>
                  <a:srgbClr val="FF0000"/>
                </a:solidFill>
                <a:latin typeface="VAGRounded BT" panose="020F0702020204020204" pitchFamily="34" charset="0"/>
              </a:rPr>
              <a:t>Neriglissar: </a:t>
            </a:r>
            <a:r>
              <a:rPr lang="en-CA" sz="2400" dirty="0">
                <a:solidFill>
                  <a:srgbClr val="FF0000"/>
                </a:solidFill>
                <a:effectLst/>
                <a:latin typeface="VAGRounded BT" panose="020F0702020204020204" pitchFamily="34" charset="0"/>
                <a:ea typeface="Times New Roman" panose="02020603050405020304" pitchFamily="18" charset="0"/>
              </a:rPr>
              <a:t>560 BC</a:t>
            </a:r>
            <a:endParaRPr lang="en-CA" sz="2400" dirty="0">
              <a:effectLst/>
              <a:latin typeface="VAGRounded BT" panose="020F0702020204020204" pitchFamily="34" charset="0"/>
              <a:ea typeface="Times New Roman" panose="02020603050405020304" pitchFamily="18" charset="0"/>
            </a:endParaRPr>
          </a:p>
        </p:txBody>
      </p:sp>
      <p:sp>
        <p:nvSpPr>
          <p:cNvPr id="10" name="Rectangle 9">
            <a:extLst>
              <a:ext uri="{FF2B5EF4-FFF2-40B4-BE49-F238E27FC236}">
                <a16:creationId xmlns:a16="http://schemas.microsoft.com/office/drawing/2014/main" id="{33B2AB46-7CBD-F345-4D49-A5E9F920C881}"/>
              </a:ext>
            </a:extLst>
          </p:cNvPr>
          <p:cNvSpPr/>
          <p:nvPr/>
        </p:nvSpPr>
        <p:spPr>
          <a:xfrm>
            <a:off x="0" y="1770926"/>
            <a:ext cx="12240228" cy="78129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
        <p:nvSpPr>
          <p:cNvPr id="11" name="TextBox 10">
            <a:extLst>
              <a:ext uri="{FF2B5EF4-FFF2-40B4-BE49-F238E27FC236}">
                <a16:creationId xmlns:a16="http://schemas.microsoft.com/office/drawing/2014/main" id="{922B9DF7-7F4F-93B9-DCF1-A4CE0AC826FE}"/>
              </a:ext>
            </a:extLst>
          </p:cNvPr>
          <p:cNvSpPr txBox="1"/>
          <p:nvPr/>
        </p:nvSpPr>
        <p:spPr>
          <a:xfrm>
            <a:off x="821803" y="1733528"/>
            <a:ext cx="10301469" cy="635902"/>
          </a:xfrm>
          <a:prstGeom prst="rect">
            <a:avLst/>
          </a:prstGeom>
          <a:noFill/>
        </p:spPr>
        <p:txBody>
          <a:bodyPr wrap="square" rtlCol="0">
            <a:spAutoFit/>
          </a:bodyPr>
          <a:lstStyle/>
          <a:p>
            <a:pPr algn="ctr"/>
            <a:r>
              <a:rPr lang="en-CA" sz="4400" dirty="0">
                <a:solidFill>
                  <a:srgbClr val="FFFF00"/>
                </a:solidFill>
                <a:latin typeface="VAGRounded BT" panose="020F0702020204020204" pitchFamily="34" charset="0"/>
              </a:rPr>
              <a:t>Which Belshazzar: Daniel or the King?</a:t>
            </a:r>
          </a:p>
        </p:txBody>
      </p:sp>
    </p:spTree>
    <p:extLst>
      <p:ext uri="{BB962C8B-B14F-4D97-AF65-F5344CB8AC3E}">
        <p14:creationId xmlns:p14="http://schemas.microsoft.com/office/powerpoint/2010/main" val="11926200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D0222B-0554-FCDD-6D25-753B706E104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460F639-AA55-20F0-A626-866B7492A67A}"/>
              </a:ext>
            </a:extLst>
          </p:cNvPr>
          <p:cNvSpPr txBox="1"/>
          <p:nvPr/>
        </p:nvSpPr>
        <p:spPr>
          <a:xfrm>
            <a:off x="17366" y="2794111"/>
            <a:ext cx="12087827" cy="2554545"/>
          </a:xfrm>
          <a:prstGeom prst="rect">
            <a:avLst/>
          </a:prstGeom>
          <a:noFill/>
        </p:spPr>
        <p:txBody>
          <a:bodyPr wrap="square">
            <a:spAutoFit/>
          </a:bodyPr>
          <a:lstStyle/>
          <a:p>
            <a:pPr marL="742950" indent="-742950">
              <a:buFont typeface="+mj-lt"/>
              <a:buAutoNum type="arabicPeriod" startAt="2"/>
            </a:pPr>
            <a:r>
              <a:rPr lang="en-US" sz="4000" b="1" dirty="0">
                <a:effectLst/>
                <a:latin typeface="VAGRounded BT" panose="020F0702020204020204" pitchFamily="34" charset="0"/>
                <a:ea typeface="Times New Roman" panose="02020603050405020304" pitchFamily="18" charset="0"/>
              </a:rPr>
              <a:t>The father-son dynasty was disrupted twice by violent coups before Nabonidus (6th) became king, making it highly unlikely Belshazzar would be ever be appointed 2nd to Neriglissar.</a:t>
            </a:r>
            <a:endParaRPr lang="en-CA" sz="4000" dirty="0">
              <a:latin typeface="VAGRounded BT" panose="020F0702020204020204" pitchFamily="34" charset="0"/>
            </a:endParaRPr>
          </a:p>
        </p:txBody>
      </p:sp>
      <p:pic>
        <p:nvPicPr>
          <p:cNvPr id="4" name="Picture 3" descr="A close-up of a stone with writing&#10;&#10;Description automatically generated">
            <a:extLst>
              <a:ext uri="{FF2B5EF4-FFF2-40B4-BE49-F238E27FC236}">
                <a16:creationId xmlns:a16="http://schemas.microsoft.com/office/drawing/2014/main" id="{17012EDC-F9B6-025C-4333-07292B79D817}"/>
              </a:ext>
            </a:extLst>
          </p:cNvPr>
          <p:cNvPicPr>
            <a:picLocks noChangeAspect="1"/>
          </p:cNvPicPr>
          <p:nvPr/>
        </p:nvPicPr>
        <p:blipFill>
          <a:blip r:embed="rId2" cstate="print">
            <a:extLst>
              <a:ext uri="{28A0092B-C50C-407E-A947-70E740481C1C}">
                <a14:useLocalDpi xmlns:a14="http://schemas.microsoft.com/office/drawing/2010/main" val="0"/>
              </a:ext>
            </a:extLst>
          </a:blip>
          <a:srcRect b="56177"/>
          <a:stretch/>
        </p:blipFill>
        <p:spPr bwMode="auto">
          <a:xfrm>
            <a:off x="3117756" y="196135"/>
            <a:ext cx="3841448" cy="1412747"/>
          </a:xfrm>
          <a:prstGeom prst="rect">
            <a:avLst/>
          </a:prstGeom>
          <a:noFill/>
          <a:ln>
            <a:noFill/>
          </a:ln>
        </p:spPr>
      </p:pic>
      <p:pic>
        <p:nvPicPr>
          <p:cNvPr id="5" name="Picture 4" descr="A stone with writing on it&#10;&#10;Description automatically generated">
            <a:extLst>
              <a:ext uri="{FF2B5EF4-FFF2-40B4-BE49-F238E27FC236}">
                <a16:creationId xmlns:a16="http://schemas.microsoft.com/office/drawing/2014/main" id="{60DCF386-3281-B2E8-FDB1-8D7A35DB19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662" y="17366"/>
            <a:ext cx="979179" cy="1736658"/>
          </a:xfrm>
          <a:prstGeom prst="rect">
            <a:avLst/>
          </a:prstGeom>
        </p:spPr>
      </p:pic>
      <p:sp>
        <p:nvSpPr>
          <p:cNvPr id="6" name="TextBox 5">
            <a:extLst>
              <a:ext uri="{FF2B5EF4-FFF2-40B4-BE49-F238E27FC236}">
                <a16:creationId xmlns:a16="http://schemas.microsoft.com/office/drawing/2014/main" id="{0BAF09C9-ABD8-99A5-F8B2-0617D6BC2D5F}"/>
              </a:ext>
            </a:extLst>
          </p:cNvPr>
          <p:cNvSpPr txBox="1"/>
          <p:nvPr/>
        </p:nvSpPr>
        <p:spPr>
          <a:xfrm>
            <a:off x="102734" y="556853"/>
            <a:ext cx="3537505" cy="830997"/>
          </a:xfrm>
          <a:prstGeom prst="rect">
            <a:avLst/>
          </a:prstGeom>
          <a:noFill/>
        </p:spPr>
        <p:txBody>
          <a:bodyPr wrap="square">
            <a:spAutoFit/>
          </a:bodyPr>
          <a:lstStyle/>
          <a:p>
            <a:pPr marL="0" marR="0">
              <a:spcBef>
                <a:spcPts val="0"/>
              </a:spcBef>
              <a:spcAft>
                <a:spcPts val="0"/>
              </a:spcAft>
            </a:pPr>
            <a:r>
              <a:rPr lang="en-CA" sz="2400" dirty="0">
                <a:effectLst/>
                <a:latin typeface="VAGRounded BT" panose="020F0702020204020204" pitchFamily="34" charset="0"/>
                <a:ea typeface="Times New Roman" panose="02020603050405020304" pitchFamily="18" charset="0"/>
              </a:rPr>
              <a:t>Florence #135</a:t>
            </a:r>
          </a:p>
          <a:p>
            <a:r>
              <a:rPr lang="en-CA" sz="2400" dirty="0" err="1">
                <a:solidFill>
                  <a:srgbClr val="FF0000"/>
                </a:solidFill>
                <a:latin typeface="VAGRounded BT" panose="020F0702020204020204" pitchFamily="34" charset="0"/>
              </a:rPr>
              <a:t>Amel-Marduk</a:t>
            </a:r>
            <a:r>
              <a:rPr lang="en-CA" sz="2400" dirty="0">
                <a:solidFill>
                  <a:srgbClr val="FF0000"/>
                </a:solidFill>
                <a:latin typeface="VAGRounded BT" panose="020F0702020204020204" pitchFamily="34" charset="0"/>
              </a:rPr>
              <a:t>: </a:t>
            </a:r>
            <a:r>
              <a:rPr lang="en-CA" sz="2400" dirty="0">
                <a:solidFill>
                  <a:srgbClr val="FF0000"/>
                </a:solidFill>
                <a:effectLst/>
                <a:latin typeface="VAGRounded BT" panose="020F0702020204020204" pitchFamily="34" charset="0"/>
                <a:ea typeface="Times New Roman" panose="02020603050405020304" pitchFamily="18" charset="0"/>
              </a:rPr>
              <a:t>561 BC</a:t>
            </a:r>
            <a:endParaRPr lang="en-CA" sz="2000" dirty="0">
              <a:effectLst/>
              <a:latin typeface="VAGRounded BT" panose="020F0702020204020204" pitchFamily="34" charset="0"/>
              <a:ea typeface="Times New Roman" panose="02020603050405020304" pitchFamily="18" charset="0"/>
            </a:endParaRPr>
          </a:p>
        </p:txBody>
      </p:sp>
      <p:sp>
        <p:nvSpPr>
          <p:cNvPr id="7" name="TextBox 6">
            <a:extLst>
              <a:ext uri="{FF2B5EF4-FFF2-40B4-BE49-F238E27FC236}">
                <a16:creationId xmlns:a16="http://schemas.microsoft.com/office/drawing/2014/main" id="{2698FC94-C3F2-784F-97B8-A6789AA8F691}"/>
              </a:ext>
            </a:extLst>
          </p:cNvPr>
          <p:cNvSpPr txBox="1"/>
          <p:nvPr/>
        </p:nvSpPr>
        <p:spPr>
          <a:xfrm>
            <a:off x="8770944" y="653742"/>
            <a:ext cx="3029445" cy="830997"/>
          </a:xfrm>
          <a:prstGeom prst="rect">
            <a:avLst/>
          </a:prstGeom>
          <a:noFill/>
        </p:spPr>
        <p:txBody>
          <a:bodyPr wrap="square">
            <a:spAutoFit/>
          </a:bodyPr>
          <a:lstStyle/>
          <a:p>
            <a:pPr marL="0" marR="0">
              <a:spcBef>
                <a:spcPts val="0"/>
              </a:spcBef>
              <a:spcAft>
                <a:spcPts val="0"/>
              </a:spcAft>
            </a:pPr>
            <a:r>
              <a:rPr lang="en-CA" sz="2400" dirty="0">
                <a:effectLst/>
                <a:latin typeface="VAGRounded BT" panose="020F0702020204020204" pitchFamily="34" charset="0"/>
                <a:ea typeface="Times New Roman" panose="02020603050405020304" pitchFamily="18" charset="0"/>
              </a:rPr>
              <a:t>Yale #3765</a:t>
            </a:r>
          </a:p>
          <a:p>
            <a:r>
              <a:rPr lang="en-CA" sz="2400" dirty="0">
                <a:solidFill>
                  <a:srgbClr val="FF0000"/>
                </a:solidFill>
                <a:latin typeface="VAGRounded BT" panose="020F0702020204020204" pitchFamily="34" charset="0"/>
              </a:rPr>
              <a:t>Neriglissar: </a:t>
            </a:r>
            <a:r>
              <a:rPr lang="en-CA" sz="2400" dirty="0">
                <a:solidFill>
                  <a:srgbClr val="FF0000"/>
                </a:solidFill>
                <a:effectLst/>
                <a:latin typeface="VAGRounded BT" panose="020F0702020204020204" pitchFamily="34" charset="0"/>
                <a:ea typeface="Times New Roman" panose="02020603050405020304" pitchFamily="18" charset="0"/>
              </a:rPr>
              <a:t>560 BC</a:t>
            </a:r>
            <a:endParaRPr lang="en-CA" sz="2400" dirty="0">
              <a:effectLst/>
              <a:latin typeface="VAGRounded BT" panose="020F0702020204020204" pitchFamily="34" charset="0"/>
              <a:ea typeface="Times New Roman" panose="02020603050405020304" pitchFamily="18" charset="0"/>
            </a:endParaRPr>
          </a:p>
        </p:txBody>
      </p:sp>
      <p:sp>
        <p:nvSpPr>
          <p:cNvPr id="10" name="Rectangle 9">
            <a:extLst>
              <a:ext uri="{FF2B5EF4-FFF2-40B4-BE49-F238E27FC236}">
                <a16:creationId xmlns:a16="http://schemas.microsoft.com/office/drawing/2014/main" id="{32C2763C-6523-F8EE-C1C6-A94906448EBD}"/>
              </a:ext>
            </a:extLst>
          </p:cNvPr>
          <p:cNvSpPr/>
          <p:nvPr/>
        </p:nvSpPr>
        <p:spPr>
          <a:xfrm>
            <a:off x="0" y="1770926"/>
            <a:ext cx="12240228" cy="78129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
        <p:nvSpPr>
          <p:cNvPr id="11" name="TextBox 10">
            <a:extLst>
              <a:ext uri="{FF2B5EF4-FFF2-40B4-BE49-F238E27FC236}">
                <a16:creationId xmlns:a16="http://schemas.microsoft.com/office/drawing/2014/main" id="{20183212-45BE-EBF5-1F9A-E3BB274DC0B7}"/>
              </a:ext>
            </a:extLst>
          </p:cNvPr>
          <p:cNvSpPr txBox="1"/>
          <p:nvPr/>
        </p:nvSpPr>
        <p:spPr>
          <a:xfrm>
            <a:off x="821803" y="1733528"/>
            <a:ext cx="10301469" cy="635902"/>
          </a:xfrm>
          <a:prstGeom prst="rect">
            <a:avLst/>
          </a:prstGeom>
          <a:noFill/>
        </p:spPr>
        <p:txBody>
          <a:bodyPr wrap="square" rtlCol="0">
            <a:spAutoFit/>
          </a:bodyPr>
          <a:lstStyle/>
          <a:p>
            <a:pPr algn="ctr"/>
            <a:r>
              <a:rPr lang="en-CA" sz="4400" dirty="0">
                <a:solidFill>
                  <a:srgbClr val="FFFF00"/>
                </a:solidFill>
                <a:latin typeface="VAGRounded BT" panose="020F0702020204020204" pitchFamily="34" charset="0"/>
              </a:rPr>
              <a:t>Which Belshazzar: Daniel or the King?</a:t>
            </a:r>
          </a:p>
        </p:txBody>
      </p:sp>
    </p:spTree>
    <p:extLst>
      <p:ext uri="{BB962C8B-B14F-4D97-AF65-F5344CB8AC3E}">
        <p14:creationId xmlns:p14="http://schemas.microsoft.com/office/powerpoint/2010/main" val="29193236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C9FC3-7C38-040F-B447-0E6ED74E453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E43753E-ACAC-0D78-8159-5ADD340B612E}"/>
              </a:ext>
            </a:extLst>
          </p:cNvPr>
          <p:cNvSpPr txBox="1"/>
          <p:nvPr/>
        </p:nvSpPr>
        <p:spPr>
          <a:xfrm>
            <a:off x="17366" y="2794111"/>
            <a:ext cx="12087827" cy="2554545"/>
          </a:xfrm>
          <a:prstGeom prst="rect">
            <a:avLst/>
          </a:prstGeom>
          <a:noFill/>
        </p:spPr>
        <p:txBody>
          <a:bodyPr wrap="square">
            <a:spAutoFit/>
          </a:bodyPr>
          <a:lstStyle/>
          <a:p>
            <a:pPr marL="742950" indent="-742950">
              <a:buFont typeface="+mj-lt"/>
              <a:buAutoNum type="arabicPeriod" startAt="3"/>
            </a:pPr>
            <a:r>
              <a:rPr lang="en-US" sz="4000" b="1" dirty="0">
                <a:effectLst/>
                <a:latin typeface="VAGRounded BT" panose="020F0702020204020204" pitchFamily="34" charset="0"/>
                <a:ea typeface="Times New Roman" panose="02020603050405020304" pitchFamily="18" charset="0"/>
              </a:rPr>
              <a:t>Nabonidus, like Hazael, was a usurper “son of nobody” outside the Royal bloodline, making it highly unlikely his son Belshazzar would ever be appointed 2nd to two kings.</a:t>
            </a:r>
            <a:endParaRPr lang="en-CA" sz="4000" dirty="0">
              <a:latin typeface="VAGRounded BT" panose="020F0702020204020204" pitchFamily="34" charset="0"/>
            </a:endParaRPr>
          </a:p>
        </p:txBody>
      </p:sp>
      <p:pic>
        <p:nvPicPr>
          <p:cNvPr id="4" name="Picture 3" descr="A close-up of a stone with writing&#10;&#10;Description automatically generated">
            <a:extLst>
              <a:ext uri="{FF2B5EF4-FFF2-40B4-BE49-F238E27FC236}">
                <a16:creationId xmlns:a16="http://schemas.microsoft.com/office/drawing/2014/main" id="{8BC60CC8-176C-AF63-9C99-0CEB2A9F7A48}"/>
              </a:ext>
            </a:extLst>
          </p:cNvPr>
          <p:cNvPicPr>
            <a:picLocks noChangeAspect="1"/>
          </p:cNvPicPr>
          <p:nvPr/>
        </p:nvPicPr>
        <p:blipFill>
          <a:blip r:embed="rId2" cstate="print">
            <a:extLst>
              <a:ext uri="{28A0092B-C50C-407E-A947-70E740481C1C}">
                <a14:useLocalDpi xmlns:a14="http://schemas.microsoft.com/office/drawing/2010/main" val="0"/>
              </a:ext>
            </a:extLst>
          </a:blip>
          <a:srcRect b="56177"/>
          <a:stretch/>
        </p:blipFill>
        <p:spPr bwMode="auto">
          <a:xfrm>
            <a:off x="3117756" y="196135"/>
            <a:ext cx="3841448" cy="1412747"/>
          </a:xfrm>
          <a:prstGeom prst="rect">
            <a:avLst/>
          </a:prstGeom>
          <a:noFill/>
          <a:ln>
            <a:noFill/>
          </a:ln>
        </p:spPr>
      </p:pic>
      <p:pic>
        <p:nvPicPr>
          <p:cNvPr id="5" name="Picture 4" descr="A stone with writing on it&#10;&#10;Description automatically generated">
            <a:extLst>
              <a:ext uri="{FF2B5EF4-FFF2-40B4-BE49-F238E27FC236}">
                <a16:creationId xmlns:a16="http://schemas.microsoft.com/office/drawing/2014/main" id="{5DFAC1F1-AC80-9716-DDE1-13E59A03A6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662" y="17366"/>
            <a:ext cx="979179" cy="1736658"/>
          </a:xfrm>
          <a:prstGeom prst="rect">
            <a:avLst/>
          </a:prstGeom>
        </p:spPr>
      </p:pic>
      <p:sp>
        <p:nvSpPr>
          <p:cNvPr id="6" name="TextBox 5">
            <a:extLst>
              <a:ext uri="{FF2B5EF4-FFF2-40B4-BE49-F238E27FC236}">
                <a16:creationId xmlns:a16="http://schemas.microsoft.com/office/drawing/2014/main" id="{C39D01D4-CC0D-73D7-4930-80FC8637F65F}"/>
              </a:ext>
            </a:extLst>
          </p:cNvPr>
          <p:cNvSpPr txBox="1"/>
          <p:nvPr/>
        </p:nvSpPr>
        <p:spPr>
          <a:xfrm>
            <a:off x="102734" y="556853"/>
            <a:ext cx="3537505" cy="830997"/>
          </a:xfrm>
          <a:prstGeom prst="rect">
            <a:avLst/>
          </a:prstGeom>
          <a:noFill/>
        </p:spPr>
        <p:txBody>
          <a:bodyPr wrap="square">
            <a:spAutoFit/>
          </a:bodyPr>
          <a:lstStyle/>
          <a:p>
            <a:pPr marL="0" marR="0">
              <a:spcBef>
                <a:spcPts val="0"/>
              </a:spcBef>
              <a:spcAft>
                <a:spcPts val="0"/>
              </a:spcAft>
            </a:pPr>
            <a:r>
              <a:rPr lang="en-CA" sz="2400" dirty="0">
                <a:effectLst/>
                <a:latin typeface="VAGRounded BT" panose="020F0702020204020204" pitchFamily="34" charset="0"/>
                <a:ea typeface="Times New Roman" panose="02020603050405020304" pitchFamily="18" charset="0"/>
              </a:rPr>
              <a:t>Florence #135</a:t>
            </a:r>
          </a:p>
          <a:p>
            <a:r>
              <a:rPr lang="en-CA" sz="2400" dirty="0" err="1">
                <a:solidFill>
                  <a:srgbClr val="FF0000"/>
                </a:solidFill>
                <a:latin typeface="VAGRounded BT" panose="020F0702020204020204" pitchFamily="34" charset="0"/>
              </a:rPr>
              <a:t>Amel-Marduk</a:t>
            </a:r>
            <a:r>
              <a:rPr lang="en-CA" sz="2400" dirty="0">
                <a:solidFill>
                  <a:srgbClr val="FF0000"/>
                </a:solidFill>
                <a:latin typeface="VAGRounded BT" panose="020F0702020204020204" pitchFamily="34" charset="0"/>
              </a:rPr>
              <a:t>: </a:t>
            </a:r>
            <a:r>
              <a:rPr lang="en-CA" sz="2400" dirty="0">
                <a:solidFill>
                  <a:srgbClr val="FF0000"/>
                </a:solidFill>
                <a:effectLst/>
                <a:latin typeface="VAGRounded BT" panose="020F0702020204020204" pitchFamily="34" charset="0"/>
                <a:ea typeface="Times New Roman" panose="02020603050405020304" pitchFamily="18" charset="0"/>
              </a:rPr>
              <a:t>561 BC</a:t>
            </a:r>
            <a:endParaRPr lang="en-CA" sz="2000" dirty="0">
              <a:effectLst/>
              <a:latin typeface="VAGRounded BT" panose="020F0702020204020204" pitchFamily="34" charset="0"/>
              <a:ea typeface="Times New Roman" panose="02020603050405020304" pitchFamily="18" charset="0"/>
            </a:endParaRPr>
          </a:p>
        </p:txBody>
      </p:sp>
      <p:sp>
        <p:nvSpPr>
          <p:cNvPr id="7" name="TextBox 6">
            <a:extLst>
              <a:ext uri="{FF2B5EF4-FFF2-40B4-BE49-F238E27FC236}">
                <a16:creationId xmlns:a16="http://schemas.microsoft.com/office/drawing/2014/main" id="{D26843DC-6F52-C5EA-D1F6-D8E7BB44527C}"/>
              </a:ext>
            </a:extLst>
          </p:cNvPr>
          <p:cNvSpPr txBox="1"/>
          <p:nvPr/>
        </p:nvSpPr>
        <p:spPr>
          <a:xfrm>
            <a:off x="8770944" y="653742"/>
            <a:ext cx="3029445" cy="830997"/>
          </a:xfrm>
          <a:prstGeom prst="rect">
            <a:avLst/>
          </a:prstGeom>
          <a:noFill/>
        </p:spPr>
        <p:txBody>
          <a:bodyPr wrap="square">
            <a:spAutoFit/>
          </a:bodyPr>
          <a:lstStyle/>
          <a:p>
            <a:pPr marL="0" marR="0">
              <a:spcBef>
                <a:spcPts val="0"/>
              </a:spcBef>
              <a:spcAft>
                <a:spcPts val="0"/>
              </a:spcAft>
            </a:pPr>
            <a:r>
              <a:rPr lang="en-CA" sz="2400" dirty="0">
                <a:effectLst/>
                <a:latin typeface="VAGRounded BT" panose="020F0702020204020204" pitchFamily="34" charset="0"/>
                <a:ea typeface="Times New Roman" panose="02020603050405020304" pitchFamily="18" charset="0"/>
              </a:rPr>
              <a:t>Yale #3765</a:t>
            </a:r>
          </a:p>
          <a:p>
            <a:r>
              <a:rPr lang="en-CA" sz="2400" dirty="0">
                <a:solidFill>
                  <a:srgbClr val="FF0000"/>
                </a:solidFill>
                <a:latin typeface="VAGRounded BT" panose="020F0702020204020204" pitchFamily="34" charset="0"/>
              </a:rPr>
              <a:t>Neriglissar: </a:t>
            </a:r>
            <a:r>
              <a:rPr lang="en-CA" sz="2400" dirty="0">
                <a:solidFill>
                  <a:srgbClr val="FF0000"/>
                </a:solidFill>
                <a:effectLst/>
                <a:latin typeface="VAGRounded BT" panose="020F0702020204020204" pitchFamily="34" charset="0"/>
                <a:ea typeface="Times New Roman" panose="02020603050405020304" pitchFamily="18" charset="0"/>
              </a:rPr>
              <a:t>560 BC</a:t>
            </a:r>
            <a:endParaRPr lang="en-CA" sz="2400" dirty="0">
              <a:effectLst/>
              <a:latin typeface="VAGRounded BT" panose="020F0702020204020204" pitchFamily="34" charset="0"/>
              <a:ea typeface="Times New Roman" panose="02020603050405020304" pitchFamily="18" charset="0"/>
            </a:endParaRPr>
          </a:p>
        </p:txBody>
      </p:sp>
      <p:sp>
        <p:nvSpPr>
          <p:cNvPr id="10" name="Rectangle 9">
            <a:extLst>
              <a:ext uri="{FF2B5EF4-FFF2-40B4-BE49-F238E27FC236}">
                <a16:creationId xmlns:a16="http://schemas.microsoft.com/office/drawing/2014/main" id="{98976C5C-1A2A-737A-D28C-FE99D960AC3C}"/>
              </a:ext>
            </a:extLst>
          </p:cNvPr>
          <p:cNvSpPr/>
          <p:nvPr/>
        </p:nvSpPr>
        <p:spPr>
          <a:xfrm>
            <a:off x="0" y="1770926"/>
            <a:ext cx="12240228" cy="78129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
        <p:nvSpPr>
          <p:cNvPr id="11" name="TextBox 10">
            <a:extLst>
              <a:ext uri="{FF2B5EF4-FFF2-40B4-BE49-F238E27FC236}">
                <a16:creationId xmlns:a16="http://schemas.microsoft.com/office/drawing/2014/main" id="{F64E1866-1465-3D9F-ECCE-5E768C6CF3C2}"/>
              </a:ext>
            </a:extLst>
          </p:cNvPr>
          <p:cNvSpPr txBox="1"/>
          <p:nvPr/>
        </p:nvSpPr>
        <p:spPr>
          <a:xfrm>
            <a:off x="821803" y="1733528"/>
            <a:ext cx="10301469" cy="635902"/>
          </a:xfrm>
          <a:prstGeom prst="rect">
            <a:avLst/>
          </a:prstGeom>
          <a:noFill/>
        </p:spPr>
        <p:txBody>
          <a:bodyPr wrap="square" rtlCol="0">
            <a:spAutoFit/>
          </a:bodyPr>
          <a:lstStyle/>
          <a:p>
            <a:pPr algn="ctr"/>
            <a:r>
              <a:rPr lang="en-CA" sz="4400" dirty="0">
                <a:solidFill>
                  <a:srgbClr val="FFFF00"/>
                </a:solidFill>
                <a:latin typeface="VAGRounded BT" panose="020F0702020204020204" pitchFamily="34" charset="0"/>
              </a:rPr>
              <a:t>Which Belshazzar: Daniel or the King?</a:t>
            </a:r>
          </a:p>
        </p:txBody>
      </p:sp>
    </p:spTree>
    <p:extLst>
      <p:ext uri="{BB962C8B-B14F-4D97-AF65-F5344CB8AC3E}">
        <p14:creationId xmlns:p14="http://schemas.microsoft.com/office/powerpoint/2010/main" val="21372124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BDC150-5563-4329-9192-20E3EC6F0DC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8197014-F879-4F2A-B8C3-2A9C2E2939A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79681" y="24878"/>
            <a:ext cx="7915824" cy="6812006"/>
          </a:xfrm>
          <a:prstGeom prst="rect">
            <a:avLst/>
          </a:prstGeom>
        </p:spPr>
      </p:pic>
    </p:spTree>
    <p:extLst>
      <p:ext uri="{BB962C8B-B14F-4D97-AF65-F5344CB8AC3E}">
        <p14:creationId xmlns:p14="http://schemas.microsoft.com/office/powerpoint/2010/main" val="7015706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31787-B234-8FF0-B86D-B7173157AA79}"/>
            </a:ext>
          </a:extLst>
        </p:cNvPr>
        <p:cNvGrpSpPr/>
        <p:nvPr/>
      </p:nvGrpSpPr>
      <p:grpSpPr>
        <a:xfrm>
          <a:off x="0" y="0"/>
          <a:ext cx="0" cy="0"/>
          <a:chOff x="0" y="0"/>
          <a:chExt cx="0" cy="0"/>
        </a:xfrm>
      </p:grpSpPr>
      <p:pic>
        <p:nvPicPr>
          <p:cNvPr id="5" name="Picture 4" descr="A stone tablet with writing on it&#10;&#10;Description automatically generated">
            <a:extLst>
              <a:ext uri="{FF2B5EF4-FFF2-40B4-BE49-F238E27FC236}">
                <a16:creationId xmlns:a16="http://schemas.microsoft.com/office/drawing/2014/main" id="{0A81EC4F-A646-EC50-CEA1-61F130D8DC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6727" y="22981"/>
            <a:ext cx="6725291" cy="6725291"/>
          </a:xfrm>
          <a:prstGeom prst="rect">
            <a:avLst/>
          </a:prstGeom>
        </p:spPr>
      </p:pic>
    </p:spTree>
    <p:extLst>
      <p:ext uri="{BB962C8B-B14F-4D97-AF65-F5344CB8AC3E}">
        <p14:creationId xmlns:p14="http://schemas.microsoft.com/office/powerpoint/2010/main" val="5780244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590882-0AA8-1D83-A78F-766FF05D748C}"/>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3C577AC8-CD6E-B92C-2628-633641C011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29907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E19BF6E-6DE5-82F4-BDC9-E2409C2A35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2925" y="0"/>
            <a:ext cx="52990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2454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21CB4B-EDEB-4628-B56C-B681FEF9073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52F4BD2-EDD6-A848-22A3-ADE7993E0967}"/>
              </a:ext>
            </a:extLst>
          </p:cNvPr>
          <p:cNvSpPr txBox="1"/>
          <p:nvPr/>
        </p:nvSpPr>
        <p:spPr>
          <a:xfrm>
            <a:off x="17366" y="2794111"/>
            <a:ext cx="12087827" cy="3785652"/>
          </a:xfrm>
          <a:prstGeom prst="rect">
            <a:avLst/>
          </a:prstGeom>
          <a:noFill/>
        </p:spPr>
        <p:txBody>
          <a:bodyPr wrap="square">
            <a:spAutoFit/>
          </a:bodyPr>
          <a:lstStyle/>
          <a:p>
            <a:pPr marL="742950" indent="-742950">
              <a:buFont typeface="+mj-lt"/>
              <a:buAutoNum type="arabicPeriod" startAt="4"/>
            </a:pPr>
            <a:r>
              <a:rPr lang="en-US" sz="4000" dirty="0">
                <a:latin typeface="VAGRounded BT" panose="020F0702020204020204" pitchFamily="34" charset="0"/>
              </a:rPr>
              <a:t>In Tablet Florence #135 (561 BC), the most likely person who king </a:t>
            </a:r>
            <a:r>
              <a:rPr lang="en-US" sz="4000" dirty="0" err="1">
                <a:latin typeface="VAGRounded BT" panose="020F0702020204020204" pitchFamily="34" charset="0"/>
              </a:rPr>
              <a:t>Amel-Marduk</a:t>
            </a:r>
            <a:r>
              <a:rPr lang="en-US" sz="4000" dirty="0">
                <a:latin typeface="VAGRounded BT" panose="020F0702020204020204" pitchFamily="34" charset="0"/>
              </a:rPr>
              <a:t> (3rd) would appoint as chief official, excluding Daniel, would be his son (?), someone in the Royal family, possibly Ambassador Nabonidus, anybody but the obscure Belshazzar.</a:t>
            </a:r>
            <a:endParaRPr lang="en-CA" sz="4000" dirty="0">
              <a:latin typeface="VAGRounded BT" panose="020F0702020204020204" pitchFamily="34" charset="0"/>
            </a:endParaRPr>
          </a:p>
        </p:txBody>
      </p:sp>
      <p:pic>
        <p:nvPicPr>
          <p:cNvPr id="4" name="Picture 3" descr="A close-up of a stone with writing&#10;&#10;Description automatically generated">
            <a:extLst>
              <a:ext uri="{FF2B5EF4-FFF2-40B4-BE49-F238E27FC236}">
                <a16:creationId xmlns:a16="http://schemas.microsoft.com/office/drawing/2014/main" id="{F025BF6C-3273-F85D-A622-A499610815B2}"/>
              </a:ext>
            </a:extLst>
          </p:cNvPr>
          <p:cNvPicPr>
            <a:picLocks noChangeAspect="1"/>
          </p:cNvPicPr>
          <p:nvPr/>
        </p:nvPicPr>
        <p:blipFill>
          <a:blip r:embed="rId2" cstate="print">
            <a:extLst>
              <a:ext uri="{28A0092B-C50C-407E-A947-70E740481C1C}">
                <a14:useLocalDpi xmlns:a14="http://schemas.microsoft.com/office/drawing/2010/main" val="0"/>
              </a:ext>
            </a:extLst>
          </a:blip>
          <a:srcRect b="56177"/>
          <a:stretch/>
        </p:blipFill>
        <p:spPr bwMode="auto">
          <a:xfrm>
            <a:off x="3117756" y="196135"/>
            <a:ext cx="3841448" cy="1412747"/>
          </a:xfrm>
          <a:prstGeom prst="rect">
            <a:avLst/>
          </a:prstGeom>
          <a:noFill/>
          <a:ln>
            <a:noFill/>
          </a:ln>
        </p:spPr>
      </p:pic>
      <p:pic>
        <p:nvPicPr>
          <p:cNvPr id="5" name="Picture 4" descr="A stone with writing on it&#10;&#10;Description automatically generated">
            <a:extLst>
              <a:ext uri="{FF2B5EF4-FFF2-40B4-BE49-F238E27FC236}">
                <a16:creationId xmlns:a16="http://schemas.microsoft.com/office/drawing/2014/main" id="{66C2C35D-CA55-8FBE-9B80-DBB8413511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662" y="17366"/>
            <a:ext cx="979179" cy="1736658"/>
          </a:xfrm>
          <a:prstGeom prst="rect">
            <a:avLst/>
          </a:prstGeom>
        </p:spPr>
      </p:pic>
      <p:sp>
        <p:nvSpPr>
          <p:cNvPr id="6" name="TextBox 5">
            <a:extLst>
              <a:ext uri="{FF2B5EF4-FFF2-40B4-BE49-F238E27FC236}">
                <a16:creationId xmlns:a16="http://schemas.microsoft.com/office/drawing/2014/main" id="{BDEA7714-BE49-3F79-22D6-E053F586EB21}"/>
              </a:ext>
            </a:extLst>
          </p:cNvPr>
          <p:cNvSpPr txBox="1"/>
          <p:nvPr/>
        </p:nvSpPr>
        <p:spPr>
          <a:xfrm>
            <a:off x="102734" y="556853"/>
            <a:ext cx="3537505" cy="830997"/>
          </a:xfrm>
          <a:prstGeom prst="rect">
            <a:avLst/>
          </a:prstGeom>
          <a:noFill/>
        </p:spPr>
        <p:txBody>
          <a:bodyPr wrap="square">
            <a:spAutoFit/>
          </a:bodyPr>
          <a:lstStyle/>
          <a:p>
            <a:pPr marL="0" marR="0">
              <a:spcBef>
                <a:spcPts val="0"/>
              </a:spcBef>
              <a:spcAft>
                <a:spcPts val="0"/>
              </a:spcAft>
            </a:pPr>
            <a:r>
              <a:rPr lang="en-CA" sz="2400" dirty="0">
                <a:effectLst/>
                <a:latin typeface="VAGRounded BT" panose="020F0702020204020204" pitchFamily="34" charset="0"/>
                <a:ea typeface="Times New Roman" panose="02020603050405020304" pitchFamily="18" charset="0"/>
              </a:rPr>
              <a:t>Florence #135</a:t>
            </a:r>
          </a:p>
          <a:p>
            <a:r>
              <a:rPr lang="en-CA" sz="2400" dirty="0" err="1">
                <a:solidFill>
                  <a:srgbClr val="FF0000"/>
                </a:solidFill>
                <a:latin typeface="VAGRounded BT" panose="020F0702020204020204" pitchFamily="34" charset="0"/>
              </a:rPr>
              <a:t>Amel-Marduk</a:t>
            </a:r>
            <a:r>
              <a:rPr lang="en-CA" sz="2400" dirty="0">
                <a:solidFill>
                  <a:srgbClr val="FF0000"/>
                </a:solidFill>
                <a:latin typeface="VAGRounded BT" panose="020F0702020204020204" pitchFamily="34" charset="0"/>
              </a:rPr>
              <a:t>: </a:t>
            </a:r>
            <a:r>
              <a:rPr lang="en-CA" sz="2400" dirty="0">
                <a:solidFill>
                  <a:srgbClr val="FF0000"/>
                </a:solidFill>
                <a:effectLst/>
                <a:latin typeface="VAGRounded BT" panose="020F0702020204020204" pitchFamily="34" charset="0"/>
                <a:ea typeface="Times New Roman" panose="02020603050405020304" pitchFamily="18" charset="0"/>
              </a:rPr>
              <a:t>561 BC</a:t>
            </a:r>
            <a:endParaRPr lang="en-CA" sz="2000" dirty="0">
              <a:effectLst/>
              <a:latin typeface="VAGRounded BT" panose="020F0702020204020204" pitchFamily="34" charset="0"/>
              <a:ea typeface="Times New Roman" panose="02020603050405020304" pitchFamily="18" charset="0"/>
            </a:endParaRPr>
          </a:p>
        </p:txBody>
      </p:sp>
      <p:sp>
        <p:nvSpPr>
          <p:cNvPr id="7" name="TextBox 6">
            <a:extLst>
              <a:ext uri="{FF2B5EF4-FFF2-40B4-BE49-F238E27FC236}">
                <a16:creationId xmlns:a16="http://schemas.microsoft.com/office/drawing/2014/main" id="{952AF3BE-F6E4-C1A2-C97C-D3DE47213058}"/>
              </a:ext>
            </a:extLst>
          </p:cNvPr>
          <p:cNvSpPr txBox="1"/>
          <p:nvPr/>
        </p:nvSpPr>
        <p:spPr>
          <a:xfrm>
            <a:off x="8770944" y="653742"/>
            <a:ext cx="3029445" cy="830997"/>
          </a:xfrm>
          <a:prstGeom prst="rect">
            <a:avLst/>
          </a:prstGeom>
          <a:noFill/>
        </p:spPr>
        <p:txBody>
          <a:bodyPr wrap="square">
            <a:spAutoFit/>
          </a:bodyPr>
          <a:lstStyle/>
          <a:p>
            <a:pPr marL="0" marR="0">
              <a:spcBef>
                <a:spcPts val="0"/>
              </a:spcBef>
              <a:spcAft>
                <a:spcPts val="0"/>
              </a:spcAft>
            </a:pPr>
            <a:r>
              <a:rPr lang="en-CA" sz="2400" dirty="0">
                <a:effectLst/>
                <a:latin typeface="VAGRounded BT" panose="020F0702020204020204" pitchFamily="34" charset="0"/>
                <a:ea typeface="Times New Roman" panose="02020603050405020304" pitchFamily="18" charset="0"/>
              </a:rPr>
              <a:t>Yale #3765</a:t>
            </a:r>
          </a:p>
          <a:p>
            <a:r>
              <a:rPr lang="en-CA" sz="2400" dirty="0">
                <a:solidFill>
                  <a:srgbClr val="FF0000"/>
                </a:solidFill>
                <a:latin typeface="VAGRounded BT" panose="020F0702020204020204" pitchFamily="34" charset="0"/>
              </a:rPr>
              <a:t>Neriglissar: </a:t>
            </a:r>
            <a:r>
              <a:rPr lang="en-CA" sz="2400" dirty="0">
                <a:solidFill>
                  <a:srgbClr val="FF0000"/>
                </a:solidFill>
                <a:effectLst/>
                <a:latin typeface="VAGRounded BT" panose="020F0702020204020204" pitchFamily="34" charset="0"/>
                <a:ea typeface="Times New Roman" panose="02020603050405020304" pitchFamily="18" charset="0"/>
              </a:rPr>
              <a:t>560 BC</a:t>
            </a:r>
            <a:endParaRPr lang="en-CA" sz="2400" dirty="0">
              <a:effectLst/>
              <a:latin typeface="VAGRounded BT" panose="020F0702020204020204" pitchFamily="34" charset="0"/>
              <a:ea typeface="Times New Roman" panose="02020603050405020304" pitchFamily="18" charset="0"/>
            </a:endParaRPr>
          </a:p>
        </p:txBody>
      </p:sp>
      <p:sp>
        <p:nvSpPr>
          <p:cNvPr id="10" name="Rectangle 9">
            <a:extLst>
              <a:ext uri="{FF2B5EF4-FFF2-40B4-BE49-F238E27FC236}">
                <a16:creationId xmlns:a16="http://schemas.microsoft.com/office/drawing/2014/main" id="{9AE3782A-0446-2E75-8496-F59326443F31}"/>
              </a:ext>
            </a:extLst>
          </p:cNvPr>
          <p:cNvSpPr/>
          <p:nvPr/>
        </p:nvSpPr>
        <p:spPr>
          <a:xfrm>
            <a:off x="0" y="1770926"/>
            <a:ext cx="12240228" cy="78129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
        <p:nvSpPr>
          <p:cNvPr id="11" name="TextBox 10">
            <a:extLst>
              <a:ext uri="{FF2B5EF4-FFF2-40B4-BE49-F238E27FC236}">
                <a16:creationId xmlns:a16="http://schemas.microsoft.com/office/drawing/2014/main" id="{0B53550E-C4FA-4C14-84DA-70620FDDDAC2}"/>
              </a:ext>
            </a:extLst>
          </p:cNvPr>
          <p:cNvSpPr txBox="1"/>
          <p:nvPr/>
        </p:nvSpPr>
        <p:spPr>
          <a:xfrm>
            <a:off x="821803" y="1733528"/>
            <a:ext cx="10301469" cy="635902"/>
          </a:xfrm>
          <a:prstGeom prst="rect">
            <a:avLst/>
          </a:prstGeom>
          <a:noFill/>
        </p:spPr>
        <p:txBody>
          <a:bodyPr wrap="square" rtlCol="0">
            <a:spAutoFit/>
          </a:bodyPr>
          <a:lstStyle/>
          <a:p>
            <a:pPr algn="ctr"/>
            <a:r>
              <a:rPr lang="en-CA" sz="4400" dirty="0">
                <a:solidFill>
                  <a:srgbClr val="FFFF00"/>
                </a:solidFill>
                <a:latin typeface="VAGRounded BT" panose="020F0702020204020204" pitchFamily="34" charset="0"/>
              </a:rPr>
              <a:t>Which Belshazzar: Daniel or the King?</a:t>
            </a:r>
          </a:p>
        </p:txBody>
      </p:sp>
    </p:spTree>
    <p:extLst>
      <p:ext uri="{BB962C8B-B14F-4D97-AF65-F5344CB8AC3E}">
        <p14:creationId xmlns:p14="http://schemas.microsoft.com/office/powerpoint/2010/main" val="37509593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280C0E-2607-E720-E07E-EFBDEBBE55D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ACF627C-3E40-BD20-30FC-4896F4EE910D}"/>
              </a:ext>
            </a:extLst>
          </p:cNvPr>
          <p:cNvSpPr txBox="1"/>
          <p:nvPr/>
        </p:nvSpPr>
        <p:spPr>
          <a:xfrm>
            <a:off x="17366" y="2794111"/>
            <a:ext cx="12087827" cy="3785652"/>
          </a:xfrm>
          <a:prstGeom prst="rect">
            <a:avLst/>
          </a:prstGeom>
          <a:noFill/>
        </p:spPr>
        <p:txBody>
          <a:bodyPr wrap="square">
            <a:spAutoFit/>
          </a:bodyPr>
          <a:lstStyle/>
          <a:p>
            <a:pPr marL="742950" indent="-742950">
              <a:buFont typeface="+mj-lt"/>
              <a:buAutoNum type="arabicPeriod" startAt="5"/>
            </a:pPr>
            <a:r>
              <a:rPr lang="en-US" sz="4000" dirty="0">
                <a:latin typeface="VAGRounded BT" panose="020F0702020204020204" pitchFamily="34" charset="0"/>
              </a:rPr>
              <a:t>In Tablet Yale #3765 (560 BC), the most likely person, excluding Daniel, who Neriglissar (4th) would appoint to be chief official would be his son </a:t>
            </a:r>
            <a:r>
              <a:rPr lang="en-US" sz="4000" dirty="0" err="1">
                <a:latin typeface="VAGRounded BT" panose="020F0702020204020204" pitchFamily="34" charset="0"/>
              </a:rPr>
              <a:t>Labashi-Marduk</a:t>
            </a:r>
            <a:r>
              <a:rPr lang="en-US" sz="4000" dirty="0">
                <a:latin typeface="VAGRounded BT" panose="020F0702020204020204" pitchFamily="34" charset="0"/>
              </a:rPr>
              <a:t> (5th) who succeed him, possibly Ambassador Nabonidus, but not Belshazzar. </a:t>
            </a:r>
            <a:endParaRPr lang="en-CA" sz="4000" dirty="0">
              <a:latin typeface="VAGRounded BT" panose="020F0702020204020204" pitchFamily="34" charset="0"/>
            </a:endParaRPr>
          </a:p>
        </p:txBody>
      </p:sp>
      <p:pic>
        <p:nvPicPr>
          <p:cNvPr id="4" name="Picture 3" descr="A close-up of a stone with writing&#10;&#10;Description automatically generated">
            <a:extLst>
              <a:ext uri="{FF2B5EF4-FFF2-40B4-BE49-F238E27FC236}">
                <a16:creationId xmlns:a16="http://schemas.microsoft.com/office/drawing/2014/main" id="{7D777F47-A168-AF3A-2A34-3000E7EB1EA6}"/>
              </a:ext>
            </a:extLst>
          </p:cNvPr>
          <p:cNvPicPr>
            <a:picLocks noChangeAspect="1"/>
          </p:cNvPicPr>
          <p:nvPr/>
        </p:nvPicPr>
        <p:blipFill>
          <a:blip r:embed="rId2" cstate="print">
            <a:extLst>
              <a:ext uri="{28A0092B-C50C-407E-A947-70E740481C1C}">
                <a14:useLocalDpi xmlns:a14="http://schemas.microsoft.com/office/drawing/2010/main" val="0"/>
              </a:ext>
            </a:extLst>
          </a:blip>
          <a:srcRect b="56177"/>
          <a:stretch/>
        </p:blipFill>
        <p:spPr bwMode="auto">
          <a:xfrm>
            <a:off x="3117756" y="196135"/>
            <a:ext cx="3841448" cy="1412747"/>
          </a:xfrm>
          <a:prstGeom prst="rect">
            <a:avLst/>
          </a:prstGeom>
          <a:noFill/>
          <a:ln>
            <a:noFill/>
          </a:ln>
        </p:spPr>
      </p:pic>
      <p:pic>
        <p:nvPicPr>
          <p:cNvPr id="5" name="Picture 4" descr="A stone with writing on it&#10;&#10;Description automatically generated">
            <a:extLst>
              <a:ext uri="{FF2B5EF4-FFF2-40B4-BE49-F238E27FC236}">
                <a16:creationId xmlns:a16="http://schemas.microsoft.com/office/drawing/2014/main" id="{7A6861E4-3648-96E6-29CB-C4EEE36202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662" y="17366"/>
            <a:ext cx="979179" cy="1736658"/>
          </a:xfrm>
          <a:prstGeom prst="rect">
            <a:avLst/>
          </a:prstGeom>
        </p:spPr>
      </p:pic>
      <p:sp>
        <p:nvSpPr>
          <p:cNvPr id="6" name="TextBox 5">
            <a:extLst>
              <a:ext uri="{FF2B5EF4-FFF2-40B4-BE49-F238E27FC236}">
                <a16:creationId xmlns:a16="http://schemas.microsoft.com/office/drawing/2014/main" id="{925E5C89-5296-3E77-F7A0-01F416E5F791}"/>
              </a:ext>
            </a:extLst>
          </p:cNvPr>
          <p:cNvSpPr txBox="1"/>
          <p:nvPr/>
        </p:nvSpPr>
        <p:spPr>
          <a:xfrm>
            <a:off x="102734" y="556853"/>
            <a:ext cx="3537505" cy="830997"/>
          </a:xfrm>
          <a:prstGeom prst="rect">
            <a:avLst/>
          </a:prstGeom>
          <a:noFill/>
        </p:spPr>
        <p:txBody>
          <a:bodyPr wrap="square">
            <a:spAutoFit/>
          </a:bodyPr>
          <a:lstStyle/>
          <a:p>
            <a:pPr marL="0" marR="0">
              <a:spcBef>
                <a:spcPts val="0"/>
              </a:spcBef>
              <a:spcAft>
                <a:spcPts val="0"/>
              </a:spcAft>
            </a:pPr>
            <a:r>
              <a:rPr lang="en-CA" sz="2400" dirty="0">
                <a:effectLst/>
                <a:latin typeface="VAGRounded BT" panose="020F0702020204020204" pitchFamily="34" charset="0"/>
                <a:ea typeface="Times New Roman" panose="02020603050405020304" pitchFamily="18" charset="0"/>
              </a:rPr>
              <a:t>Florence #135</a:t>
            </a:r>
          </a:p>
          <a:p>
            <a:r>
              <a:rPr lang="en-CA" sz="2400" dirty="0" err="1">
                <a:solidFill>
                  <a:srgbClr val="FF0000"/>
                </a:solidFill>
                <a:latin typeface="VAGRounded BT" panose="020F0702020204020204" pitchFamily="34" charset="0"/>
              </a:rPr>
              <a:t>Amel-Marduk</a:t>
            </a:r>
            <a:r>
              <a:rPr lang="en-CA" sz="2400" dirty="0">
                <a:solidFill>
                  <a:srgbClr val="FF0000"/>
                </a:solidFill>
                <a:latin typeface="VAGRounded BT" panose="020F0702020204020204" pitchFamily="34" charset="0"/>
              </a:rPr>
              <a:t>: </a:t>
            </a:r>
            <a:r>
              <a:rPr lang="en-CA" sz="2400" dirty="0">
                <a:solidFill>
                  <a:srgbClr val="FF0000"/>
                </a:solidFill>
                <a:effectLst/>
                <a:latin typeface="VAGRounded BT" panose="020F0702020204020204" pitchFamily="34" charset="0"/>
                <a:ea typeface="Times New Roman" panose="02020603050405020304" pitchFamily="18" charset="0"/>
              </a:rPr>
              <a:t>561 BC</a:t>
            </a:r>
            <a:endParaRPr lang="en-CA" sz="2000" dirty="0">
              <a:effectLst/>
              <a:latin typeface="VAGRounded BT" panose="020F0702020204020204" pitchFamily="34" charset="0"/>
              <a:ea typeface="Times New Roman" panose="02020603050405020304" pitchFamily="18" charset="0"/>
            </a:endParaRPr>
          </a:p>
        </p:txBody>
      </p:sp>
      <p:sp>
        <p:nvSpPr>
          <p:cNvPr id="7" name="TextBox 6">
            <a:extLst>
              <a:ext uri="{FF2B5EF4-FFF2-40B4-BE49-F238E27FC236}">
                <a16:creationId xmlns:a16="http://schemas.microsoft.com/office/drawing/2014/main" id="{1E988065-E3AC-3A8F-7A51-B60C42151CB2}"/>
              </a:ext>
            </a:extLst>
          </p:cNvPr>
          <p:cNvSpPr txBox="1"/>
          <p:nvPr/>
        </p:nvSpPr>
        <p:spPr>
          <a:xfrm>
            <a:off x="8770944" y="653742"/>
            <a:ext cx="3029445" cy="830997"/>
          </a:xfrm>
          <a:prstGeom prst="rect">
            <a:avLst/>
          </a:prstGeom>
          <a:noFill/>
        </p:spPr>
        <p:txBody>
          <a:bodyPr wrap="square">
            <a:spAutoFit/>
          </a:bodyPr>
          <a:lstStyle/>
          <a:p>
            <a:pPr marL="0" marR="0">
              <a:spcBef>
                <a:spcPts val="0"/>
              </a:spcBef>
              <a:spcAft>
                <a:spcPts val="0"/>
              </a:spcAft>
            </a:pPr>
            <a:r>
              <a:rPr lang="en-CA" sz="2400" dirty="0">
                <a:effectLst/>
                <a:latin typeface="VAGRounded BT" panose="020F0702020204020204" pitchFamily="34" charset="0"/>
                <a:ea typeface="Times New Roman" panose="02020603050405020304" pitchFamily="18" charset="0"/>
              </a:rPr>
              <a:t>Yale #3765</a:t>
            </a:r>
          </a:p>
          <a:p>
            <a:r>
              <a:rPr lang="en-CA" sz="2400" dirty="0">
                <a:solidFill>
                  <a:srgbClr val="FF0000"/>
                </a:solidFill>
                <a:latin typeface="VAGRounded BT" panose="020F0702020204020204" pitchFamily="34" charset="0"/>
              </a:rPr>
              <a:t>Neriglissar: </a:t>
            </a:r>
            <a:r>
              <a:rPr lang="en-CA" sz="2400" dirty="0">
                <a:solidFill>
                  <a:srgbClr val="FF0000"/>
                </a:solidFill>
                <a:effectLst/>
                <a:latin typeface="VAGRounded BT" panose="020F0702020204020204" pitchFamily="34" charset="0"/>
                <a:ea typeface="Times New Roman" panose="02020603050405020304" pitchFamily="18" charset="0"/>
              </a:rPr>
              <a:t>560 BC</a:t>
            </a:r>
            <a:endParaRPr lang="en-CA" sz="2400" dirty="0">
              <a:effectLst/>
              <a:latin typeface="VAGRounded BT" panose="020F0702020204020204" pitchFamily="34" charset="0"/>
              <a:ea typeface="Times New Roman" panose="02020603050405020304" pitchFamily="18" charset="0"/>
            </a:endParaRPr>
          </a:p>
        </p:txBody>
      </p:sp>
      <p:sp>
        <p:nvSpPr>
          <p:cNvPr id="10" name="Rectangle 9">
            <a:extLst>
              <a:ext uri="{FF2B5EF4-FFF2-40B4-BE49-F238E27FC236}">
                <a16:creationId xmlns:a16="http://schemas.microsoft.com/office/drawing/2014/main" id="{B7CF07D8-7821-FA13-CE93-C96D580F3B81}"/>
              </a:ext>
            </a:extLst>
          </p:cNvPr>
          <p:cNvSpPr/>
          <p:nvPr/>
        </p:nvSpPr>
        <p:spPr>
          <a:xfrm>
            <a:off x="0" y="1770926"/>
            <a:ext cx="12240228" cy="78129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
        <p:nvSpPr>
          <p:cNvPr id="11" name="TextBox 10">
            <a:extLst>
              <a:ext uri="{FF2B5EF4-FFF2-40B4-BE49-F238E27FC236}">
                <a16:creationId xmlns:a16="http://schemas.microsoft.com/office/drawing/2014/main" id="{C3B965EE-E9A2-8510-B471-2B880A320E4B}"/>
              </a:ext>
            </a:extLst>
          </p:cNvPr>
          <p:cNvSpPr txBox="1"/>
          <p:nvPr/>
        </p:nvSpPr>
        <p:spPr>
          <a:xfrm>
            <a:off x="821803" y="1733528"/>
            <a:ext cx="10301469" cy="635902"/>
          </a:xfrm>
          <a:prstGeom prst="rect">
            <a:avLst/>
          </a:prstGeom>
          <a:noFill/>
        </p:spPr>
        <p:txBody>
          <a:bodyPr wrap="square" rtlCol="0">
            <a:spAutoFit/>
          </a:bodyPr>
          <a:lstStyle/>
          <a:p>
            <a:pPr algn="ctr"/>
            <a:r>
              <a:rPr lang="en-CA" sz="4400" dirty="0">
                <a:solidFill>
                  <a:srgbClr val="FFFF00"/>
                </a:solidFill>
                <a:latin typeface="VAGRounded BT" panose="020F0702020204020204" pitchFamily="34" charset="0"/>
              </a:rPr>
              <a:t>Which Belshazzar: Daniel or the King?</a:t>
            </a:r>
          </a:p>
        </p:txBody>
      </p:sp>
    </p:spTree>
    <p:extLst>
      <p:ext uri="{BB962C8B-B14F-4D97-AF65-F5344CB8AC3E}">
        <p14:creationId xmlns:p14="http://schemas.microsoft.com/office/powerpoint/2010/main" val="20727826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A0BDE6-885E-2017-51BD-7E9B2155D5B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E71B675-7256-2E43-3A70-E619773FEF93}"/>
              </a:ext>
            </a:extLst>
          </p:cNvPr>
          <p:cNvSpPr txBox="1"/>
          <p:nvPr/>
        </p:nvSpPr>
        <p:spPr>
          <a:xfrm>
            <a:off x="17366" y="2794111"/>
            <a:ext cx="12087827" cy="3170099"/>
          </a:xfrm>
          <a:prstGeom prst="rect">
            <a:avLst/>
          </a:prstGeom>
          <a:noFill/>
        </p:spPr>
        <p:txBody>
          <a:bodyPr wrap="square">
            <a:spAutoFit/>
          </a:bodyPr>
          <a:lstStyle/>
          <a:p>
            <a:pPr marL="742950" indent="-742950">
              <a:buFont typeface="+mj-lt"/>
              <a:buAutoNum type="arabicPeriod" startAt="6"/>
            </a:pPr>
            <a:r>
              <a:rPr lang="en-US" sz="4000" dirty="0">
                <a:latin typeface="VAGRounded BT" panose="020F0702020204020204" pitchFamily="34" charset="0"/>
              </a:rPr>
              <a:t>That Belshazzar was never foreseen to be in line with the throne argues in favor that he would be reappointed after the first coup, but this obscurity argues against him being appointed at all. </a:t>
            </a:r>
            <a:endParaRPr lang="en-CA" sz="4000" dirty="0">
              <a:latin typeface="VAGRounded BT" panose="020F0702020204020204" pitchFamily="34" charset="0"/>
            </a:endParaRPr>
          </a:p>
        </p:txBody>
      </p:sp>
      <p:pic>
        <p:nvPicPr>
          <p:cNvPr id="4" name="Picture 3" descr="A close-up of a stone with writing&#10;&#10;Description automatically generated">
            <a:extLst>
              <a:ext uri="{FF2B5EF4-FFF2-40B4-BE49-F238E27FC236}">
                <a16:creationId xmlns:a16="http://schemas.microsoft.com/office/drawing/2014/main" id="{EBED78CD-45D8-58B6-F671-623AB21D5D2F}"/>
              </a:ext>
            </a:extLst>
          </p:cNvPr>
          <p:cNvPicPr>
            <a:picLocks noChangeAspect="1"/>
          </p:cNvPicPr>
          <p:nvPr/>
        </p:nvPicPr>
        <p:blipFill>
          <a:blip r:embed="rId2" cstate="print">
            <a:extLst>
              <a:ext uri="{28A0092B-C50C-407E-A947-70E740481C1C}">
                <a14:useLocalDpi xmlns:a14="http://schemas.microsoft.com/office/drawing/2010/main" val="0"/>
              </a:ext>
            </a:extLst>
          </a:blip>
          <a:srcRect b="56177"/>
          <a:stretch/>
        </p:blipFill>
        <p:spPr bwMode="auto">
          <a:xfrm>
            <a:off x="3117756" y="196135"/>
            <a:ext cx="3841448" cy="1412747"/>
          </a:xfrm>
          <a:prstGeom prst="rect">
            <a:avLst/>
          </a:prstGeom>
          <a:noFill/>
          <a:ln>
            <a:noFill/>
          </a:ln>
        </p:spPr>
      </p:pic>
      <p:pic>
        <p:nvPicPr>
          <p:cNvPr id="5" name="Picture 4" descr="A stone with writing on it&#10;&#10;Description automatically generated">
            <a:extLst>
              <a:ext uri="{FF2B5EF4-FFF2-40B4-BE49-F238E27FC236}">
                <a16:creationId xmlns:a16="http://schemas.microsoft.com/office/drawing/2014/main" id="{CACAB285-20CF-1855-9D5D-401B9F9E3E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662" y="17366"/>
            <a:ext cx="979179" cy="1736658"/>
          </a:xfrm>
          <a:prstGeom prst="rect">
            <a:avLst/>
          </a:prstGeom>
        </p:spPr>
      </p:pic>
      <p:sp>
        <p:nvSpPr>
          <p:cNvPr id="6" name="TextBox 5">
            <a:extLst>
              <a:ext uri="{FF2B5EF4-FFF2-40B4-BE49-F238E27FC236}">
                <a16:creationId xmlns:a16="http://schemas.microsoft.com/office/drawing/2014/main" id="{32E1B68C-1ABA-7816-09F6-C59CE80A3693}"/>
              </a:ext>
            </a:extLst>
          </p:cNvPr>
          <p:cNvSpPr txBox="1"/>
          <p:nvPr/>
        </p:nvSpPr>
        <p:spPr>
          <a:xfrm>
            <a:off x="102734" y="556853"/>
            <a:ext cx="3537505" cy="830997"/>
          </a:xfrm>
          <a:prstGeom prst="rect">
            <a:avLst/>
          </a:prstGeom>
          <a:noFill/>
        </p:spPr>
        <p:txBody>
          <a:bodyPr wrap="square">
            <a:spAutoFit/>
          </a:bodyPr>
          <a:lstStyle/>
          <a:p>
            <a:pPr marL="0" marR="0">
              <a:spcBef>
                <a:spcPts val="0"/>
              </a:spcBef>
              <a:spcAft>
                <a:spcPts val="0"/>
              </a:spcAft>
            </a:pPr>
            <a:r>
              <a:rPr lang="en-CA" sz="2400" dirty="0">
                <a:effectLst/>
                <a:latin typeface="VAGRounded BT" panose="020F0702020204020204" pitchFamily="34" charset="0"/>
                <a:ea typeface="Times New Roman" panose="02020603050405020304" pitchFamily="18" charset="0"/>
              </a:rPr>
              <a:t>Florence #135</a:t>
            </a:r>
          </a:p>
          <a:p>
            <a:r>
              <a:rPr lang="en-CA" sz="2400" dirty="0" err="1">
                <a:solidFill>
                  <a:srgbClr val="FF0000"/>
                </a:solidFill>
                <a:latin typeface="VAGRounded BT" panose="020F0702020204020204" pitchFamily="34" charset="0"/>
              </a:rPr>
              <a:t>Amel-Marduk</a:t>
            </a:r>
            <a:r>
              <a:rPr lang="en-CA" sz="2400" dirty="0">
                <a:solidFill>
                  <a:srgbClr val="FF0000"/>
                </a:solidFill>
                <a:latin typeface="VAGRounded BT" panose="020F0702020204020204" pitchFamily="34" charset="0"/>
              </a:rPr>
              <a:t>: </a:t>
            </a:r>
            <a:r>
              <a:rPr lang="en-CA" sz="2400" dirty="0">
                <a:solidFill>
                  <a:srgbClr val="FF0000"/>
                </a:solidFill>
                <a:effectLst/>
                <a:latin typeface="VAGRounded BT" panose="020F0702020204020204" pitchFamily="34" charset="0"/>
                <a:ea typeface="Times New Roman" panose="02020603050405020304" pitchFamily="18" charset="0"/>
              </a:rPr>
              <a:t>561 BC</a:t>
            </a:r>
            <a:endParaRPr lang="en-CA" sz="2000" dirty="0">
              <a:effectLst/>
              <a:latin typeface="VAGRounded BT" panose="020F0702020204020204" pitchFamily="34" charset="0"/>
              <a:ea typeface="Times New Roman" panose="02020603050405020304" pitchFamily="18" charset="0"/>
            </a:endParaRPr>
          </a:p>
        </p:txBody>
      </p:sp>
      <p:sp>
        <p:nvSpPr>
          <p:cNvPr id="7" name="TextBox 6">
            <a:extLst>
              <a:ext uri="{FF2B5EF4-FFF2-40B4-BE49-F238E27FC236}">
                <a16:creationId xmlns:a16="http://schemas.microsoft.com/office/drawing/2014/main" id="{FDF40216-32A2-5176-44D2-F8848714D263}"/>
              </a:ext>
            </a:extLst>
          </p:cNvPr>
          <p:cNvSpPr txBox="1"/>
          <p:nvPr/>
        </p:nvSpPr>
        <p:spPr>
          <a:xfrm>
            <a:off x="8770944" y="653742"/>
            <a:ext cx="3029445" cy="830997"/>
          </a:xfrm>
          <a:prstGeom prst="rect">
            <a:avLst/>
          </a:prstGeom>
          <a:noFill/>
        </p:spPr>
        <p:txBody>
          <a:bodyPr wrap="square">
            <a:spAutoFit/>
          </a:bodyPr>
          <a:lstStyle/>
          <a:p>
            <a:pPr marL="0" marR="0">
              <a:spcBef>
                <a:spcPts val="0"/>
              </a:spcBef>
              <a:spcAft>
                <a:spcPts val="0"/>
              </a:spcAft>
            </a:pPr>
            <a:r>
              <a:rPr lang="en-CA" sz="2400" dirty="0">
                <a:effectLst/>
                <a:latin typeface="VAGRounded BT" panose="020F0702020204020204" pitchFamily="34" charset="0"/>
                <a:ea typeface="Times New Roman" panose="02020603050405020304" pitchFamily="18" charset="0"/>
              </a:rPr>
              <a:t>Yale #3765</a:t>
            </a:r>
          </a:p>
          <a:p>
            <a:r>
              <a:rPr lang="en-CA" sz="2400" dirty="0">
                <a:solidFill>
                  <a:srgbClr val="FF0000"/>
                </a:solidFill>
                <a:latin typeface="VAGRounded BT" panose="020F0702020204020204" pitchFamily="34" charset="0"/>
              </a:rPr>
              <a:t>Neriglissar: </a:t>
            </a:r>
            <a:r>
              <a:rPr lang="en-CA" sz="2400" dirty="0">
                <a:solidFill>
                  <a:srgbClr val="FF0000"/>
                </a:solidFill>
                <a:effectLst/>
                <a:latin typeface="VAGRounded BT" panose="020F0702020204020204" pitchFamily="34" charset="0"/>
                <a:ea typeface="Times New Roman" panose="02020603050405020304" pitchFamily="18" charset="0"/>
              </a:rPr>
              <a:t>560 BC</a:t>
            </a:r>
            <a:endParaRPr lang="en-CA" sz="2400" dirty="0">
              <a:effectLst/>
              <a:latin typeface="VAGRounded BT" panose="020F0702020204020204" pitchFamily="34" charset="0"/>
              <a:ea typeface="Times New Roman" panose="02020603050405020304" pitchFamily="18" charset="0"/>
            </a:endParaRPr>
          </a:p>
        </p:txBody>
      </p:sp>
      <p:sp>
        <p:nvSpPr>
          <p:cNvPr id="10" name="Rectangle 9">
            <a:extLst>
              <a:ext uri="{FF2B5EF4-FFF2-40B4-BE49-F238E27FC236}">
                <a16:creationId xmlns:a16="http://schemas.microsoft.com/office/drawing/2014/main" id="{C3B1DB13-8B4A-BC36-FC18-302D14DCDBD8}"/>
              </a:ext>
            </a:extLst>
          </p:cNvPr>
          <p:cNvSpPr/>
          <p:nvPr/>
        </p:nvSpPr>
        <p:spPr>
          <a:xfrm>
            <a:off x="0" y="1770926"/>
            <a:ext cx="12240228" cy="78129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
        <p:nvSpPr>
          <p:cNvPr id="11" name="TextBox 10">
            <a:extLst>
              <a:ext uri="{FF2B5EF4-FFF2-40B4-BE49-F238E27FC236}">
                <a16:creationId xmlns:a16="http://schemas.microsoft.com/office/drawing/2014/main" id="{2A4E5BD7-D605-E6DA-21D2-83C3C91EB512}"/>
              </a:ext>
            </a:extLst>
          </p:cNvPr>
          <p:cNvSpPr txBox="1"/>
          <p:nvPr/>
        </p:nvSpPr>
        <p:spPr>
          <a:xfrm>
            <a:off x="821803" y="1733528"/>
            <a:ext cx="10301469" cy="635902"/>
          </a:xfrm>
          <a:prstGeom prst="rect">
            <a:avLst/>
          </a:prstGeom>
          <a:noFill/>
        </p:spPr>
        <p:txBody>
          <a:bodyPr wrap="square" rtlCol="0">
            <a:spAutoFit/>
          </a:bodyPr>
          <a:lstStyle/>
          <a:p>
            <a:pPr algn="ctr"/>
            <a:r>
              <a:rPr lang="en-CA" sz="4400" dirty="0">
                <a:solidFill>
                  <a:srgbClr val="FFFF00"/>
                </a:solidFill>
                <a:latin typeface="VAGRounded BT" panose="020F0702020204020204" pitchFamily="34" charset="0"/>
              </a:rPr>
              <a:t>Which Belshazzar: Daniel or the King?</a:t>
            </a:r>
          </a:p>
        </p:txBody>
      </p:sp>
    </p:spTree>
    <p:extLst>
      <p:ext uri="{BB962C8B-B14F-4D97-AF65-F5344CB8AC3E}">
        <p14:creationId xmlns:p14="http://schemas.microsoft.com/office/powerpoint/2010/main" val="16096370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00919D-F487-3A49-E74E-483B7AB7EC6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16A31ED-0B1B-4022-A485-5D6B8E7397EE}"/>
              </a:ext>
            </a:extLst>
          </p:cNvPr>
          <p:cNvSpPr txBox="1"/>
          <p:nvPr/>
        </p:nvSpPr>
        <p:spPr>
          <a:xfrm>
            <a:off x="17366" y="2794111"/>
            <a:ext cx="12087827" cy="3970318"/>
          </a:xfrm>
          <a:prstGeom prst="rect">
            <a:avLst/>
          </a:prstGeom>
          <a:noFill/>
        </p:spPr>
        <p:txBody>
          <a:bodyPr wrap="square">
            <a:spAutoFit/>
          </a:bodyPr>
          <a:lstStyle/>
          <a:p>
            <a:pPr marL="742950" indent="-742950">
              <a:buFont typeface="+mj-lt"/>
              <a:buAutoNum type="arabicPeriod" startAt="7"/>
            </a:pPr>
            <a:r>
              <a:rPr lang="en-US" sz="3600" dirty="0">
                <a:latin typeface="VAGRounded BT" panose="020F0702020204020204" pitchFamily="34" charset="0"/>
              </a:rPr>
              <a:t>Florence #135 and Yale #3765 (560 BC) are dated only 1 year apart, and must be the same person, even though succession was the result of a violent coup between the inscriptions. Only a neutral and trusted person outside the royal family like Jewish Daniel would be reappointed in his position after the coup by the new king. </a:t>
            </a:r>
            <a:endParaRPr lang="en-CA" sz="3600" dirty="0">
              <a:latin typeface="VAGRounded BT" panose="020F0702020204020204" pitchFamily="34" charset="0"/>
            </a:endParaRPr>
          </a:p>
        </p:txBody>
      </p:sp>
      <p:pic>
        <p:nvPicPr>
          <p:cNvPr id="4" name="Picture 3" descr="A close-up of a stone with writing&#10;&#10;Description automatically generated">
            <a:extLst>
              <a:ext uri="{FF2B5EF4-FFF2-40B4-BE49-F238E27FC236}">
                <a16:creationId xmlns:a16="http://schemas.microsoft.com/office/drawing/2014/main" id="{D2CF22CA-E87F-C198-91C0-4D13322E1BDF}"/>
              </a:ext>
            </a:extLst>
          </p:cNvPr>
          <p:cNvPicPr>
            <a:picLocks noChangeAspect="1"/>
          </p:cNvPicPr>
          <p:nvPr/>
        </p:nvPicPr>
        <p:blipFill>
          <a:blip r:embed="rId2" cstate="print">
            <a:extLst>
              <a:ext uri="{28A0092B-C50C-407E-A947-70E740481C1C}">
                <a14:useLocalDpi xmlns:a14="http://schemas.microsoft.com/office/drawing/2010/main" val="0"/>
              </a:ext>
            </a:extLst>
          </a:blip>
          <a:srcRect b="56177"/>
          <a:stretch/>
        </p:blipFill>
        <p:spPr bwMode="auto">
          <a:xfrm>
            <a:off x="3117756" y="196135"/>
            <a:ext cx="3841448" cy="1412747"/>
          </a:xfrm>
          <a:prstGeom prst="rect">
            <a:avLst/>
          </a:prstGeom>
          <a:noFill/>
          <a:ln>
            <a:noFill/>
          </a:ln>
        </p:spPr>
      </p:pic>
      <p:pic>
        <p:nvPicPr>
          <p:cNvPr id="5" name="Picture 4" descr="A stone with writing on it&#10;&#10;Description automatically generated">
            <a:extLst>
              <a:ext uri="{FF2B5EF4-FFF2-40B4-BE49-F238E27FC236}">
                <a16:creationId xmlns:a16="http://schemas.microsoft.com/office/drawing/2014/main" id="{04245B58-5958-F006-0C51-5FF6F7FB03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662" y="17366"/>
            <a:ext cx="979179" cy="1736658"/>
          </a:xfrm>
          <a:prstGeom prst="rect">
            <a:avLst/>
          </a:prstGeom>
        </p:spPr>
      </p:pic>
      <p:sp>
        <p:nvSpPr>
          <p:cNvPr id="6" name="TextBox 5">
            <a:extLst>
              <a:ext uri="{FF2B5EF4-FFF2-40B4-BE49-F238E27FC236}">
                <a16:creationId xmlns:a16="http://schemas.microsoft.com/office/drawing/2014/main" id="{4410CE6B-EA67-7EF0-334D-675795F4AFEE}"/>
              </a:ext>
            </a:extLst>
          </p:cNvPr>
          <p:cNvSpPr txBox="1"/>
          <p:nvPr/>
        </p:nvSpPr>
        <p:spPr>
          <a:xfrm>
            <a:off x="102734" y="556853"/>
            <a:ext cx="3537505" cy="830997"/>
          </a:xfrm>
          <a:prstGeom prst="rect">
            <a:avLst/>
          </a:prstGeom>
          <a:noFill/>
        </p:spPr>
        <p:txBody>
          <a:bodyPr wrap="square">
            <a:spAutoFit/>
          </a:bodyPr>
          <a:lstStyle/>
          <a:p>
            <a:pPr marL="0" marR="0">
              <a:spcBef>
                <a:spcPts val="0"/>
              </a:spcBef>
              <a:spcAft>
                <a:spcPts val="0"/>
              </a:spcAft>
            </a:pPr>
            <a:r>
              <a:rPr lang="en-CA" sz="2400" dirty="0">
                <a:effectLst/>
                <a:latin typeface="VAGRounded BT" panose="020F0702020204020204" pitchFamily="34" charset="0"/>
                <a:ea typeface="Times New Roman" panose="02020603050405020304" pitchFamily="18" charset="0"/>
              </a:rPr>
              <a:t>Florence #135</a:t>
            </a:r>
          </a:p>
          <a:p>
            <a:r>
              <a:rPr lang="en-CA" sz="2400" dirty="0" err="1">
                <a:solidFill>
                  <a:srgbClr val="FF0000"/>
                </a:solidFill>
                <a:latin typeface="VAGRounded BT" panose="020F0702020204020204" pitchFamily="34" charset="0"/>
              </a:rPr>
              <a:t>Amel-Marduk</a:t>
            </a:r>
            <a:r>
              <a:rPr lang="en-CA" sz="2400" dirty="0">
                <a:solidFill>
                  <a:srgbClr val="FF0000"/>
                </a:solidFill>
                <a:latin typeface="VAGRounded BT" panose="020F0702020204020204" pitchFamily="34" charset="0"/>
              </a:rPr>
              <a:t>: </a:t>
            </a:r>
            <a:r>
              <a:rPr lang="en-CA" sz="2400" dirty="0">
                <a:solidFill>
                  <a:srgbClr val="FF0000"/>
                </a:solidFill>
                <a:effectLst/>
                <a:latin typeface="VAGRounded BT" panose="020F0702020204020204" pitchFamily="34" charset="0"/>
                <a:ea typeface="Times New Roman" panose="02020603050405020304" pitchFamily="18" charset="0"/>
              </a:rPr>
              <a:t>561 BC</a:t>
            </a:r>
            <a:endParaRPr lang="en-CA" sz="2000" dirty="0">
              <a:effectLst/>
              <a:latin typeface="VAGRounded BT" panose="020F0702020204020204" pitchFamily="34" charset="0"/>
              <a:ea typeface="Times New Roman" panose="02020603050405020304" pitchFamily="18" charset="0"/>
            </a:endParaRPr>
          </a:p>
        </p:txBody>
      </p:sp>
      <p:sp>
        <p:nvSpPr>
          <p:cNvPr id="7" name="TextBox 6">
            <a:extLst>
              <a:ext uri="{FF2B5EF4-FFF2-40B4-BE49-F238E27FC236}">
                <a16:creationId xmlns:a16="http://schemas.microsoft.com/office/drawing/2014/main" id="{1D63E2D8-5011-409F-94B0-7B260374DF69}"/>
              </a:ext>
            </a:extLst>
          </p:cNvPr>
          <p:cNvSpPr txBox="1"/>
          <p:nvPr/>
        </p:nvSpPr>
        <p:spPr>
          <a:xfrm>
            <a:off x="8770944" y="653742"/>
            <a:ext cx="3029445" cy="830997"/>
          </a:xfrm>
          <a:prstGeom prst="rect">
            <a:avLst/>
          </a:prstGeom>
          <a:noFill/>
        </p:spPr>
        <p:txBody>
          <a:bodyPr wrap="square">
            <a:spAutoFit/>
          </a:bodyPr>
          <a:lstStyle/>
          <a:p>
            <a:pPr marL="0" marR="0">
              <a:spcBef>
                <a:spcPts val="0"/>
              </a:spcBef>
              <a:spcAft>
                <a:spcPts val="0"/>
              </a:spcAft>
            </a:pPr>
            <a:r>
              <a:rPr lang="en-CA" sz="2400" dirty="0">
                <a:effectLst/>
                <a:latin typeface="VAGRounded BT" panose="020F0702020204020204" pitchFamily="34" charset="0"/>
                <a:ea typeface="Times New Roman" panose="02020603050405020304" pitchFamily="18" charset="0"/>
              </a:rPr>
              <a:t>Yale #3765</a:t>
            </a:r>
          </a:p>
          <a:p>
            <a:r>
              <a:rPr lang="en-CA" sz="2400" dirty="0">
                <a:solidFill>
                  <a:srgbClr val="FF0000"/>
                </a:solidFill>
                <a:latin typeface="VAGRounded BT" panose="020F0702020204020204" pitchFamily="34" charset="0"/>
              </a:rPr>
              <a:t>Neriglissar: </a:t>
            </a:r>
            <a:r>
              <a:rPr lang="en-CA" sz="2400" dirty="0">
                <a:solidFill>
                  <a:srgbClr val="FF0000"/>
                </a:solidFill>
                <a:effectLst/>
                <a:latin typeface="VAGRounded BT" panose="020F0702020204020204" pitchFamily="34" charset="0"/>
                <a:ea typeface="Times New Roman" panose="02020603050405020304" pitchFamily="18" charset="0"/>
              </a:rPr>
              <a:t>560 BC</a:t>
            </a:r>
            <a:endParaRPr lang="en-CA" sz="2400" dirty="0">
              <a:effectLst/>
              <a:latin typeface="VAGRounded BT" panose="020F0702020204020204" pitchFamily="34" charset="0"/>
              <a:ea typeface="Times New Roman" panose="02020603050405020304" pitchFamily="18" charset="0"/>
            </a:endParaRPr>
          </a:p>
        </p:txBody>
      </p:sp>
      <p:sp>
        <p:nvSpPr>
          <p:cNvPr id="10" name="Rectangle 9">
            <a:extLst>
              <a:ext uri="{FF2B5EF4-FFF2-40B4-BE49-F238E27FC236}">
                <a16:creationId xmlns:a16="http://schemas.microsoft.com/office/drawing/2014/main" id="{868D3B34-63A3-2355-4DEF-92E0ACABE79F}"/>
              </a:ext>
            </a:extLst>
          </p:cNvPr>
          <p:cNvSpPr/>
          <p:nvPr/>
        </p:nvSpPr>
        <p:spPr>
          <a:xfrm>
            <a:off x="0" y="1770926"/>
            <a:ext cx="12240228" cy="78129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
        <p:nvSpPr>
          <p:cNvPr id="11" name="TextBox 10">
            <a:extLst>
              <a:ext uri="{FF2B5EF4-FFF2-40B4-BE49-F238E27FC236}">
                <a16:creationId xmlns:a16="http://schemas.microsoft.com/office/drawing/2014/main" id="{C573C81F-E2D3-ADCA-0589-895E8BCC6EE4}"/>
              </a:ext>
            </a:extLst>
          </p:cNvPr>
          <p:cNvSpPr txBox="1"/>
          <p:nvPr/>
        </p:nvSpPr>
        <p:spPr>
          <a:xfrm>
            <a:off x="821803" y="1733528"/>
            <a:ext cx="10301469" cy="635902"/>
          </a:xfrm>
          <a:prstGeom prst="rect">
            <a:avLst/>
          </a:prstGeom>
          <a:noFill/>
        </p:spPr>
        <p:txBody>
          <a:bodyPr wrap="square" rtlCol="0">
            <a:spAutoFit/>
          </a:bodyPr>
          <a:lstStyle/>
          <a:p>
            <a:pPr algn="ctr"/>
            <a:r>
              <a:rPr lang="en-CA" sz="4400" dirty="0">
                <a:solidFill>
                  <a:srgbClr val="FFFF00"/>
                </a:solidFill>
                <a:latin typeface="VAGRounded BT" panose="020F0702020204020204" pitchFamily="34" charset="0"/>
              </a:rPr>
              <a:t>Which Belshazzar: Daniel or the King?</a:t>
            </a:r>
          </a:p>
        </p:txBody>
      </p:sp>
    </p:spTree>
    <p:extLst>
      <p:ext uri="{BB962C8B-B14F-4D97-AF65-F5344CB8AC3E}">
        <p14:creationId xmlns:p14="http://schemas.microsoft.com/office/powerpoint/2010/main" val="33308105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036405-18A4-CF7A-0BF8-3868605D4E6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933D493-7639-43B0-5A47-B860B1184BA4}"/>
              </a:ext>
            </a:extLst>
          </p:cNvPr>
          <p:cNvSpPr txBox="1"/>
          <p:nvPr/>
        </p:nvSpPr>
        <p:spPr>
          <a:xfrm>
            <a:off x="17366" y="2684153"/>
            <a:ext cx="12087827" cy="4185761"/>
          </a:xfrm>
          <a:prstGeom prst="rect">
            <a:avLst/>
          </a:prstGeom>
          <a:noFill/>
        </p:spPr>
        <p:txBody>
          <a:bodyPr wrap="square">
            <a:spAutoFit/>
          </a:bodyPr>
          <a:lstStyle/>
          <a:p>
            <a:pPr marL="742950" indent="-742950">
              <a:buFont typeface="+mj-lt"/>
              <a:buAutoNum type="arabicPeriod" startAt="8"/>
            </a:pPr>
            <a:r>
              <a:rPr lang="en-US" sz="3800" dirty="0">
                <a:latin typeface="VAGRounded BT" panose="020F0702020204020204" pitchFamily="34" charset="0"/>
              </a:rPr>
              <a:t>Adad-</a:t>
            </a:r>
            <a:r>
              <a:rPr lang="en-US" sz="3800" dirty="0" err="1">
                <a:latin typeface="VAGRounded BT" panose="020F0702020204020204" pitchFamily="34" charset="0"/>
              </a:rPr>
              <a:t>guppi</a:t>
            </a:r>
            <a:r>
              <a:rPr lang="en-US" sz="3800" dirty="0">
                <a:latin typeface="VAGRounded BT" panose="020F0702020204020204" pitchFamily="34" charset="0"/>
              </a:rPr>
              <a:t> (649-547 BC): In her “CV” (curriculum vitae), Adda-</a:t>
            </a:r>
            <a:r>
              <a:rPr lang="en-US" sz="3800" dirty="0" err="1">
                <a:latin typeface="VAGRounded BT" panose="020F0702020204020204" pitchFamily="34" charset="0"/>
              </a:rPr>
              <a:t>guppi</a:t>
            </a:r>
            <a:r>
              <a:rPr lang="en-US" sz="3800" dirty="0">
                <a:latin typeface="VAGRounded BT" panose="020F0702020204020204" pitchFamily="34" charset="0"/>
              </a:rPr>
              <a:t> brags that she introduced Nabonidus to serve three kings. Not only did Adda-</a:t>
            </a:r>
            <a:r>
              <a:rPr lang="en-US" sz="3800" dirty="0" err="1">
                <a:latin typeface="VAGRounded BT" panose="020F0702020204020204" pitchFamily="34" charset="0"/>
              </a:rPr>
              <a:t>guppi</a:t>
            </a:r>
            <a:r>
              <a:rPr lang="en-US" sz="3800" dirty="0">
                <a:latin typeface="VAGRounded BT" panose="020F0702020204020204" pitchFamily="34" charset="0"/>
              </a:rPr>
              <a:t> not brag that her grandson Belshazzar was “chief official of the king” under two of the same kings Nabonidus served, she totally ignores Belshazzar by never naming him.</a:t>
            </a:r>
            <a:endParaRPr lang="en-CA" sz="3800" dirty="0">
              <a:latin typeface="VAGRounded BT" panose="020F0702020204020204" pitchFamily="34" charset="0"/>
            </a:endParaRPr>
          </a:p>
        </p:txBody>
      </p:sp>
      <p:pic>
        <p:nvPicPr>
          <p:cNvPr id="4" name="Picture 3" descr="A close-up of a stone with writing&#10;&#10;Description automatically generated">
            <a:extLst>
              <a:ext uri="{FF2B5EF4-FFF2-40B4-BE49-F238E27FC236}">
                <a16:creationId xmlns:a16="http://schemas.microsoft.com/office/drawing/2014/main" id="{B199FF29-1431-B7A7-CA15-5C2259A41233}"/>
              </a:ext>
            </a:extLst>
          </p:cNvPr>
          <p:cNvPicPr>
            <a:picLocks noChangeAspect="1"/>
          </p:cNvPicPr>
          <p:nvPr/>
        </p:nvPicPr>
        <p:blipFill>
          <a:blip r:embed="rId2" cstate="print">
            <a:extLst>
              <a:ext uri="{28A0092B-C50C-407E-A947-70E740481C1C}">
                <a14:useLocalDpi xmlns:a14="http://schemas.microsoft.com/office/drawing/2010/main" val="0"/>
              </a:ext>
            </a:extLst>
          </a:blip>
          <a:srcRect b="56177"/>
          <a:stretch/>
        </p:blipFill>
        <p:spPr bwMode="auto">
          <a:xfrm>
            <a:off x="3117756" y="196135"/>
            <a:ext cx="3841448" cy="1412747"/>
          </a:xfrm>
          <a:prstGeom prst="rect">
            <a:avLst/>
          </a:prstGeom>
          <a:noFill/>
          <a:ln>
            <a:noFill/>
          </a:ln>
        </p:spPr>
      </p:pic>
      <p:pic>
        <p:nvPicPr>
          <p:cNvPr id="5" name="Picture 4" descr="A stone with writing on it&#10;&#10;Description automatically generated">
            <a:extLst>
              <a:ext uri="{FF2B5EF4-FFF2-40B4-BE49-F238E27FC236}">
                <a16:creationId xmlns:a16="http://schemas.microsoft.com/office/drawing/2014/main" id="{F70AA48B-B825-A327-114F-936FA6FEA5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662" y="17366"/>
            <a:ext cx="979179" cy="1736658"/>
          </a:xfrm>
          <a:prstGeom prst="rect">
            <a:avLst/>
          </a:prstGeom>
        </p:spPr>
      </p:pic>
      <p:sp>
        <p:nvSpPr>
          <p:cNvPr id="6" name="TextBox 5">
            <a:extLst>
              <a:ext uri="{FF2B5EF4-FFF2-40B4-BE49-F238E27FC236}">
                <a16:creationId xmlns:a16="http://schemas.microsoft.com/office/drawing/2014/main" id="{8FBE1A3F-7413-9E84-F513-BCD07D767755}"/>
              </a:ext>
            </a:extLst>
          </p:cNvPr>
          <p:cNvSpPr txBox="1"/>
          <p:nvPr/>
        </p:nvSpPr>
        <p:spPr>
          <a:xfrm>
            <a:off x="102734" y="556853"/>
            <a:ext cx="3537505" cy="830997"/>
          </a:xfrm>
          <a:prstGeom prst="rect">
            <a:avLst/>
          </a:prstGeom>
          <a:noFill/>
        </p:spPr>
        <p:txBody>
          <a:bodyPr wrap="square">
            <a:spAutoFit/>
          </a:bodyPr>
          <a:lstStyle/>
          <a:p>
            <a:pPr marL="0" marR="0">
              <a:spcBef>
                <a:spcPts val="0"/>
              </a:spcBef>
              <a:spcAft>
                <a:spcPts val="0"/>
              </a:spcAft>
            </a:pPr>
            <a:r>
              <a:rPr lang="en-CA" sz="2400" dirty="0">
                <a:effectLst/>
                <a:latin typeface="VAGRounded BT" panose="020F0702020204020204" pitchFamily="34" charset="0"/>
                <a:ea typeface="Times New Roman" panose="02020603050405020304" pitchFamily="18" charset="0"/>
              </a:rPr>
              <a:t>Florence #135</a:t>
            </a:r>
          </a:p>
          <a:p>
            <a:r>
              <a:rPr lang="en-CA" sz="2400" dirty="0" err="1">
                <a:solidFill>
                  <a:srgbClr val="FF0000"/>
                </a:solidFill>
                <a:latin typeface="VAGRounded BT" panose="020F0702020204020204" pitchFamily="34" charset="0"/>
              </a:rPr>
              <a:t>Amel-Marduk</a:t>
            </a:r>
            <a:r>
              <a:rPr lang="en-CA" sz="2400" dirty="0">
                <a:solidFill>
                  <a:srgbClr val="FF0000"/>
                </a:solidFill>
                <a:latin typeface="VAGRounded BT" panose="020F0702020204020204" pitchFamily="34" charset="0"/>
              </a:rPr>
              <a:t>: </a:t>
            </a:r>
            <a:r>
              <a:rPr lang="en-CA" sz="2400" dirty="0">
                <a:solidFill>
                  <a:srgbClr val="FF0000"/>
                </a:solidFill>
                <a:effectLst/>
                <a:latin typeface="VAGRounded BT" panose="020F0702020204020204" pitchFamily="34" charset="0"/>
                <a:ea typeface="Times New Roman" panose="02020603050405020304" pitchFamily="18" charset="0"/>
              </a:rPr>
              <a:t>561 BC</a:t>
            </a:r>
            <a:endParaRPr lang="en-CA" sz="2000" dirty="0">
              <a:effectLst/>
              <a:latin typeface="VAGRounded BT" panose="020F0702020204020204" pitchFamily="34" charset="0"/>
              <a:ea typeface="Times New Roman" panose="02020603050405020304" pitchFamily="18" charset="0"/>
            </a:endParaRPr>
          </a:p>
        </p:txBody>
      </p:sp>
      <p:sp>
        <p:nvSpPr>
          <p:cNvPr id="7" name="TextBox 6">
            <a:extLst>
              <a:ext uri="{FF2B5EF4-FFF2-40B4-BE49-F238E27FC236}">
                <a16:creationId xmlns:a16="http://schemas.microsoft.com/office/drawing/2014/main" id="{0BAC7694-371C-FAE5-125F-48DD288E96C4}"/>
              </a:ext>
            </a:extLst>
          </p:cNvPr>
          <p:cNvSpPr txBox="1"/>
          <p:nvPr/>
        </p:nvSpPr>
        <p:spPr>
          <a:xfrm>
            <a:off x="8770944" y="653742"/>
            <a:ext cx="3029445" cy="830997"/>
          </a:xfrm>
          <a:prstGeom prst="rect">
            <a:avLst/>
          </a:prstGeom>
          <a:noFill/>
        </p:spPr>
        <p:txBody>
          <a:bodyPr wrap="square">
            <a:spAutoFit/>
          </a:bodyPr>
          <a:lstStyle/>
          <a:p>
            <a:pPr marL="0" marR="0">
              <a:spcBef>
                <a:spcPts val="0"/>
              </a:spcBef>
              <a:spcAft>
                <a:spcPts val="0"/>
              </a:spcAft>
            </a:pPr>
            <a:r>
              <a:rPr lang="en-CA" sz="2400" dirty="0">
                <a:effectLst/>
                <a:latin typeface="VAGRounded BT" panose="020F0702020204020204" pitchFamily="34" charset="0"/>
                <a:ea typeface="Times New Roman" panose="02020603050405020304" pitchFamily="18" charset="0"/>
              </a:rPr>
              <a:t>Yale #3765</a:t>
            </a:r>
          </a:p>
          <a:p>
            <a:r>
              <a:rPr lang="en-CA" sz="2400" dirty="0">
                <a:solidFill>
                  <a:srgbClr val="FF0000"/>
                </a:solidFill>
                <a:latin typeface="VAGRounded BT" panose="020F0702020204020204" pitchFamily="34" charset="0"/>
              </a:rPr>
              <a:t>Neriglissar: </a:t>
            </a:r>
            <a:r>
              <a:rPr lang="en-CA" sz="2400" dirty="0">
                <a:solidFill>
                  <a:srgbClr val="FF0000"/>
                </a:solidFill>
                <a:effectLst/>
                <a:latin typeface="VAGRounded BT" panose="020F0702020204020204" pitchFamily="34" charset="0"/>
                <a:ea typeface="Times New Roman" panose="02020603050405020304" pitchFamily="18" charset="0"/>
              </a:rPr>
              <a:t>560 BC</a:t>
            </a:r>
            <a:endParaRPr lang="en-CA" sz="2400" dirty="0">
              <a:effectLst/>
              <a:latin typeface="VAGRounded BT" panose="020F0702020204020204" pitchFamily="34" charset="0"/>
              <a:ea typeface="Times New Roman" panose="02020603050405020304" pitchFamily="18" charset="0"/>
            </a:endParaRPr>
          </a:p>
        </p:txBody>
      </p:sp>
      <p:sp>
        <p:nvSpPr>
          <p:cNvPr id="10" name="Rectangle 9">
            <a:extLst>
              <a:ext uri="{FF2B5EF4-FFF2-40B4-BE49-F238E27FC236}">
                <a16:creationId xmlns:a16="http://schemas.microsoft.com/office/drawing/2014/main" id="{8A5B5D8B-4F4B-4FBA-CC08-A8DDBC11FBDD}"/>
              </a:ext>
            </a:extLst>
          </p:cNvPr>
          <p:cNvSpPr/>
          <p:nvPr/>
        </p:nvSpPr>
        <p:spPr>
          <a:xfrm>
            <a:off x="0" y="1770926"/>
            <a:ext cx="12240228" cy="78129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
        <p:nvSpPr>
          <p:cNvPr id="11" name="TextBox 10">
            <a:extLst>
              <a:ext uri="{FF2B5EF4-FFF2-40B4-BE49-F238E27FC236}">
                <a16:creationId xmlns:a16="http://schemas.microsoft.com/office/drawing/2014/main" id="{F782547C-A41F-484D-11C0-CDFB1CB61FD7}"/>
              </a:ext>
            </a:extLst>
          </p:cNvPr>
          <p:cNvSpPr txBox="1"/>
          <p:nvPr/>
        </p:nvSpPr>
        <p:spPr>
          <a:xfrm>
            <a:off x="821803" y="1733528"/>
            <a:ext cx="10301469" cy="635902"/>
          </a:xfrm>
          <a:prstGeom prst="rect">
            <a:avLst/>
          </a:prstGeom>
          <a:noFill/>
        </p:spPr>
        <p:txBody>
          <a:bodyPr wrap="square" rtlCol="0">
            <a:spAutoFit/>
          </a:bodyPr>
          <a:lstStyle/>
          <a:p>
            <a:pPr algn="ctr"/>
            <a:r>
              <a:rPr lang="en-CA" sz="4400" dirty="0">
                <a:solidFill>
                  <a:srgbClr val="FFFF00"/>
                </a:solidFill>
                <a:latin typeface="VAGRounded BT" panose="020F0702020204020204" pitchFamily="34" charset="0"/>
              </a:rPr>
              <a:t>Which Belshazzar: Daniel or the King?</a:t>
            </a:r>
          </a:p>
        </p:txBody>
      </p:sp>
    </p:spTree>
    <p:extLst>
      <p:ext uri="{BB962C8B-B14F-4D97-AF65-F5344CB8AC3E}">
        <p14:creationId xmlns:p14="http://schemas.microsoft.com/office/powerpoint/2010/main" val="2419446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47DD9-1ECD-CE23-8B12-06BD763C621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0BDA213-E5EF-24D9-9982-EB6901BB623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447259" y="0"/>
            <a:ext cx="9297482" cy="6858000"/>
          </a:xfrm>
          <a:prstGeom prst="rect">
            <a:avLst/>
          </a:prstGeom>
        </p:spPr>
      </p:pic>
    </p:spTree>
    <p:extLst>
      <p:ext uri="{BB962C8B-B14F-4D97-AF65-F5344CB8AC3E}">
        <p14:creationId xmlns:p14="http://schemas.microsoft.com/office/powerpoint/2010/main" val="23631460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7E390-7271-649B-17F6-4EA6FA64C9E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A27B353-5A69-6640-86B3-F288DA980EF9}"/>
              </a:ext>
            </a:extLst>
          </p:cNvPr>
          <p:cNvSpPr txBox="1"/>
          <p:nvPr/>
        </p:nvSpPr>
        <p:spPr>
          <a:xfrm>
            <a:off x="17366" y="2794111"/>
            <a:ext cx="12087827" cy="3785652"/>
          </a:xfrm>
          <a:prstGeom prst="rect">
            <a:avLst/>
          </a:prstGeom>
          <a:noFill/>
        </p:spPr>
        <p:txBody>
          <a:bodyPr wrap="square">
            <a:spAutoFit/>
          </a:bodyPr>
          <a:lstStyle/>
          <a:p>
            <a:pPr marL="742950" indent="-742950">
              <a:buFont typeface="+mj-lt"/>
              <a:buAutoNum type="arabicPeriod" startAt="9"/>
            </a:pPr>
            <a:r>
              <a:rPr lang="en-US" sz="4000" dirty="0">
                <a:latin typeface="VAGRounded BT" panose="020F0702020204020204" pitchFamily="34" charset="0"/>
              </a:rPr>
              <a:t>“One may still wonder how Belshazzar suddenly became such a prominent member of the oligarchy, especially as he is never mentioned in any private archive before the accession of his father.” </a:t>
            </a:r>
            <a:br>
              <a:rPr lang="en-US" sz="4000" dirty="0">
                <a:latin typeface="VAGRounded BT" panose="020F0702020204020204" pitchFamily="34" charset="0"/>
              </a:rPr>
            </a:br>
            <a:r>
              <a:rPr lang="en-US" sz="3200" dirty="0">
                <a:latin typeface="VAGRounded BT" panose="020F0702020204020204" pitchFamily="34" charset="0"/>
              </a:rPr>
              <a:t>(Paul-Alain Beaulieu, Reign of Nabonidus, p91, 1989 AD)</a:t>
            </a:r>
            <a:endParaRPr lang="en-CA" sz="4000" dirty="0">
              <a:latin typeface="VAGRounded BT" panose="020F0702020204020204" pitchFamily="34" charset="0"/>
            </a:endParaRPr>
          </a:p>
        </p:txBody>
      </p:sp>
      <p:pic>
        <p:nvPicPr>
          <p:cNvPr id="4" name="Picture 3" descr="A close-up of a stone with writing&#10;&#10;Description automatically generated">
            <a:extLst>
              <a:ext uri="{FF2B5EF4-FFF2-40B4-BE49-F238E27FC236}">
                <a16:creationId xmlns:a16="http://schemas.microsoft.com/office/drawing/2014/main" id="{FDB926AB-5CC1-DF50-E077-415E64E8BEFF}"/>
              </a:ext>
            </a:extLst>
          </p:cNvPr>
          <p:cNvPicPr>
            <a:picLocks noChangeAspect="1"/>
          </p:cNvPicPr>
          <p:nvPr/>
        </p:nvPicPr>
        <p:blipFill>
          <a:blip r:embed="rId2" cstate="print">
            <a:extLst>
              <a:ext uri="{28A0092B-C50C-407E-A947-70E740481C1C}">
                <a14:useLocalDpi xmlns:a14="http://schemas.microsoft.com/office/drawing/2010/main" val="0"/>
              </a:ext>
            </a:extLst>
          </a:blip>
          <a:srcRect b="56177"/>
          <a:stretch/>
        </p:blipFill>
        <p:spPr bwMode="auto">
          <a:xfrm>
            <a:off x="3117756" y="196135"/>
            <a:ext cx="3841448" cy="1412747"/>
          </a:xfrm>
          <a:prstGeom prst="rect">
            <a:avLst/>
          </a:prstGeom>
          <a:noFill/>
          <a:ln>
            <a:noFill/>
          </a:ln>
        </p:spPr>
      </p:pic>
      <p:pic>
        <p:nvPicPr>
          <p:cNvPr id="5" name="Picture 4" descr="A stone with writing on it&#10;&#10;Description automatically generated">
            <a:extLst>
              <a:ext uri="{FF2B5EF4-FFF2-40B4-BE49-F238E27FC236}">
                <a16:creationId xmlns:a16="http://schemas.microsoft.com/office/drawing/2014/main" id="{CB6E10B0-A953-490D-6305-61DAE5972A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662" y="17366"/>
            <a:ext cx="979179" cy="1736658"/>
          </a:xfrm>
          <a:prstGeom prst="rect">
            <a:avLst/>
          </a:prstGeom>
        </p:spPr>
      </p:pic>
      <p:sp>
        <p:nvSpPr>
          <p:cNvPr id="6" name="TextBox 5">
            <a:extLst>
              <a:ext uri="{FF2B5EF4-FFF2-40B4-BE49-F238E27FC236}">
                <a16:creationId xmlns:a16="http://schemas.microsoft.com/office/drawing/2014/main" id="{3034D395-12DA-AA78-414E-EEB3B9422972}"/>
              </a:ext>
            </a:extLst>
          </p:cNvPr>
          <p:cNvSpPr txBox="1"/>
          <p:nvPr/>
        </p:nvSpPr>
        <p:spPr>
          <a:xfrm>
            <a:off x="102734" y="556853"/>
            <a:ext cx="3537505" cy="830997"/>
          </a:xfrm>
          <a:prstGeom prst="rect">
            <a:avLst/>
          </a:prstGeom>
          <a:noFill/>
        </p:spPr>
        <p:txBody>
          <a:bodyPr wrap="square">
            <a:spAutoFit/>
          </a:bodyPr>
          <a:lstStyle/>
          <a:p>
            <a:pPr marL="0" marR="0">
              <a:spcBef>
                <a:spcPts val="0"/>
              </a:spcBef>
              <a:spcAft>
                <a:spcPts val="0"/>
              </a:spcAft>
            </a:pPr>
            <a:r>
              <a:rPr lang="en-CA" sz="2400" dirty="0">
                <a:effectLst/>
                <a:latin typeface="VAGRounded BT" panose="020F0702020204020204" pitchFamily="34" charset="0"/>
                <a:ea typeface="Times New Roman" panose="02020603050405020304" pitchFamily="18" charset="0"/>
              </a:rPr>
              <a:t>Florence #135</a:t>
            </a:r>
          </a:p>
          <a:p>
            <a:r>
              <a:rPr lang="en-CA" sz="2400" dirty="0" err="1">
                <a:solidFill>
                  <a:srgbClr val="FF0000"/>
                </a:solidFill>
                <a:latin typeface="VAGRounded BT" panose="020F0702020204020204" pitchFamily="34" charset="0"/>
              </a:rPr>
              <a:t>Amel-Marduk</a:t>
            </a:r>
            <a:r>
              <a:rPr lang="en-CA" sz="2400" dirty="0">
                <a:solidFill>
                  <a:srgbClr val="FF0000"/>
                </a:solidFill>
                <a:latin typeface="VAGRounded BT" panose="020F0702020204020204" pitchFamily="34" charset="0"/>
              </a:rPr>
              <a:t>: </a:t>
            </a:r>
            <a:r>
              <a:rPr lang="en-CA" sz="2400" dirty="0">
                <a:solidFill>
                  <a:srgbClr val="FF0000"/>
                </a:solidFill>
                <a:effectLst/>
                <a:latin typeface="VAGRounded BT" panose="020F0702020204020204" pitchFamily="34" charset="0"/>
                <a:ea typeface="Times New Roman" panose="02020603050405020304" pitchFamily="18" charset="0"/>
              </a:rPr>
              <a:t>561 BC</a:t>
            </a:r>
            <a:endParaRPr lang="en-CA" sz="2000" dirty="0">
              <a:effectLst/>
              <a:latin typeface="VAGRounded BT" panose="020F0702020204020204" pitchFamily="34" charset="0"/>
              <a:ea typeface="Times New Roman" panose="02020603050405020304" pitchFamily="18" charset="0"/>
            </a:endParaRPr>
          </a:p>
        </p:txBody>
      </p:sp>
      <p:sp>
        <p:nvSpPr>
          <p:cNvPr id="7" name="TextBox 6">
            <a:extLst>
              <a:ext uri="{FF2B5EF4-FFF2-40B4-BE49-F238E27FC236}">
                <a16:creationId xmlns:a16="http://schemas.microsoft.com/office/drawing/2014/main" id="{20F96C99-EF97-1F63-1CC0-0C6A69929576}"/>
              </a:ext>
            </a:extLst>
          </p:cNvPr>
          <p:cNvSpPr txBox="1"/>
          <p:nvPr/>
        </p:nvSpPr>
        <p:spPr>
          <a:xfrm>
            <a:off x="8770944" y="653742"/>
            <a:ext cx="3029445" cy="830997"/>
          </a:xfrm>
          <a:prstGeom prst="rect">
            <a:avLst/>
          </a:prstGeom>
          <a:noFill/>
        </p:spPr>
        <p:txBody>
          <a:bodyPr wrap="square">
            <a:spAutoFit/>
          </a:bodyPr>
          <a:lstStyle/>
          <a:p>
            <a:pPr marL="0" marR="0">
              <a:spcBef>
                <a:spcPts val="0"/>
              </a:spcBef>
              <a:spcAft>
                <a:spcPts val="0"/>
              </a:spcAft>
            </a:pPr>
            <a:r>
              <a:rPr lang="en-CA" sz="2400" dirty="0">
                <a:effectLst/>
                <a:latin typeface="VAGRounded BT" panose="020F0702020204020204" pitchFamily="34" charset="0"/>
                <a:ea typeface="Times New Roman" panose="02020603050405020304" pitchFamily="18" charset="0"/>
              </a:rPr>
              <a:t>Yale #3765</a:t>
            </a:r>
          </a:p>
          <a:p>
            <a:r>
              <a:rPr lang="en-CA" sz="2400" dirty="0">
                <a:solidFill>
                  <a:srgbClr val="FF0000"/>
                </a:solidFill>
                <a:latin typeface="VAGRounded BT" panose="020F0702020204020204" pitchFamily="34" charset="0"/>
              </a:rPr>
              <a:t>Neriglissar: </a:t>
            </a:r>
            <a:r>
              <a:rPr lang="en-CA" sz="2400" dirty="0">
                <a:solidFill>
                  <a:srgbClr val="FF0000"/>
                </a:solidFill>
                <a:effectLst/>
                <a:latin typeface="VAGRounded BT" panose="020F0702020204020204" pitchFamily="34" charset="0"/>
                <a:ea typeface="Times New Roman" panose="02020603050405020304" pitchFamily="18" charset="0"/>
              </a:rPr>
              <a:t>560 BC</a:t>
            </a:r>
            <a:endParaRPr lang="en-CA" sz="2400" dirty="0">
              <a:effectLst/>
              <a:latin typeface="VAGRounded BT" panose="020F0702020204020204" pitchFamily="34" charset="0"/>
              <a:ea typeface="Times New Roman" panose="02020603050405020304" pitchFamily="18" charset="0"/>
            </a:endParaRPr>
          </a:p>
        </p:txBody>
      </p:sp>
      <p:sp>
        <p:nvSpPr>
          <p:cNvPr id="10" name="Rectangle 9">
            <a:extLst>
              <a:ext uri="{FF2B5EF4-FFF2-40B4-BE49-F238E27FC236}">
                <a16:creationId xmlns:a16="http://schemas.microsoft.com/office/drawing/2014/main" id="{2B9082E9-E80E-8BA1-8A47-C06CBBFB20DA}"/>
              </a:ext>
            </a:extLst>
          </p:cNvPr>
          <p:cNvSpPr/>
          <p:nvPr/>
        </p:nvSpPr>
        <p:spPr>
          <a:xfrm>
            <a:off x="0" y="1770926"/>
            <a:ext cx="12240228" cy="78129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
        <p:nvSpPr>
          <p:cNvPr id="11" name="TextBox 10">
            <a:extLst>
              <a:ext uri="{FF2B5EF4-FFF2-40B4-BE49-F238E27FC236}">
                <a16:creationId xmlns:a16="http://schemas.microsoft.com/office/drawing/2014/main" id="{CE382C9F-6779-F842-B93C-739885657311}"/>
              </a:ext>
            </a:extLst>
          </p:cNvPr>
          <p:cNvSpPr txBox="1"/>
          <p:nvPr/>
        </p:nvSpPr>
        <p:spPr>
          <a:xfrm>
            <a:off x="821803" y="1733528"/>
            <a:ext cx="10301469" cy="635902"/>
          </a:xfrm>
          <a:prstGeom prst="rect">
            <a:avLst/>
          </a:prstGeom>
          <a:noFill/>
        </p:spPr>
        <p:txBody>
          <a:bodyPr wrap="square" rtlCol="0">
            <a:spAutoFit/>
          </a:bodyPr>
          <a:lstStyle/>
          <a:p>
            <a:pPr algn="ctr"/>
            <a:r>
              <a:rPr lang="en-CA" sz="4400" dirty="0">
                <a:solidFill>
                  <a:srgbClr val="FFFF00"/>
                </a:solidFill>
                <a:latin typeface="VAGRounded BT" panose="020F0702020204020204" pitchFamily="34" charset="0"/>
              </a:rPr>
              <a:t>Which Belshazzar: Daniel or the King?</a:t>
            </a:r>
          </a:p>
        </p:txBody>
      </p:sp>
    </p:spTree>
    <p:extLst>
      <p:ext uri="{BB962C8B-B14F-4D97-AF65-F5344CB8AC3E}">
        <p14:creationId xmlns:p14="http://schemas.microsoft.com/office/powerpoint/2010/main" val="11923496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719CF1-E86D-A0B7-4C1E-F721D2B75B5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B386059-79C3-CAC6-BAC0-23EF1037D8E3}"/>
              </a:ext>
            </a:extLst>
          </p:cNvPr>
          <p:cNvSpPr txBox="1"/>
          <p:nvPr/>
        </p:nvSpPr>
        <p:spPr>
          <a:xfrm>
            <a:off x="17366" y="2774759"/>
            <a:ext cx="12087827" cy="4278094"/>
          </a:xfrm>
          <a:prstGeom prst="rect">
            <a:avLst/>
          </a:prstGeom>
          <a:noFill/>
        </p:spPr>
        <p:txBody>
          <a:bodyPr wrap="square">
            <a:spAutoFit/>
          </a:bodyPr>
          <a:lstStyle/>
          <a:p>
            <a:pPr marL="742950" indent="-742950">
              <a:buFont typeface="+mj-lt"/>
              <a:buAutoNum type="arabicPeriod" startAt="10"/>
            </a:pPr>
            <a:r>
              <a:rPr lang="en-US" sz="3600" dirty="0" err="1">
                <a:latin typeface="VAGRounded BT" panose="020F0702020204020204" pitchFamily="34" charset="0"/>
              </a:rPr>
              <a:t>Beltshazzar</a:t>
            </a:r>
            <a:r>
              <a:rPr lang="en-US" sz="3600" dirty="0">
                <a:latin typeface="VAGRounded BT" panose="020F0702020204020204" pitchFamily="34" charset="0"/>
              </a:rPr>
              <a:t> is a deliberate corruption of Belshazzar.</a:t>
            </a:r>
            <a:br>
              <a:rPr lang="en-US" sz="4000" dirty="0">
                <a:latin typeface="VAGRounded BT" panose="020F0702020204020204" pitchFamily="34" charset="0"/>
              </a:rPr>
            </a:br>
            <a:r>
              <a:rPr lang="en-CA" sz="2000" dirty="0">
                <a:effectLst/>
                <a:latin typeface="VAGRounded BT" panose="020F0702020204020204" pitchFamily="34" charset="0"/>
                <a:ea typeface="Calibri" panose="020F0502020204030204" pitchFamily="34" charset="0"/>
              </a:rPr>
              <a:t>"</a:t>
            </a:r>
            <a:r>
              <a:rPr lang="en-US" sz="2000" dirty="0">
                <a:effectLst/>
                <a:latin typeface="VAGRounded BT" panose="020F0702020204020204" pitchFamily="34" charset="0"/>
                <a:ea typeface="Calibri" panose="020F0502020204030204" pitchFamily="34" charset="0"/>
              </a:rPr>
              <a:t>Daniel whose name is Belteshazzar according to </a:t>
            </a:r>
            <a:r>
              <a:rPr lang="en-US" sz="2000" dirty="0">
                <a:latin typeface="VAGRounded BT" panose="020F0702020204020204" pitchFamily="34" charset="0"/>
                <a:ea typeface="Calibri" panose="020F0502020204030204" pitchFamily="34" charset="0"/>
              </a:rPr>
              <a:t>name of a Babylonian </a:t>
            </a:r>
            <a:r>
              <a:rPr lang="en-US" sz="2000" dirty="0">
                <a:effectLst/>
                <a:latin typeface="VAGRounded BT" panose="020F0702020204020204" pitchFamily="34" charset="0"/>
                <a:ea typeface="Calibri" panose="020F0502020204030204" pitchFamily="34" charset="0"/>
              </a:rPr>
              <a:t>god</a:t>
            </a:r>
            <a:r>
              <a:rPr lang="en-CA" sz="2000" dirty="0">
                <a:effectLst/>
                <a:latin typeface="VAGRounded BT" panose="020F0702020204020204" pitchFamily="34" charset="0"/>
                <a:ea typeface="Calibri" panose="020F0502020204030204" pitchFamily="34" charset="0"/>
              </a:rPr>
              <a:t>" (</a:t>
            </a:r>
            <a:r>
              <a:rPr lang="en-US" sz="2000" dirty="0">
                <a:effectLst/>
                <a:latin typeface="VAGRounded BT" panose="020F0702020204020204" pitchFamily="34" charset="0"/>
                <a:ea typeface="Calibri" panose="020F0502020204030204" pitchFamily="34" charset="0"/>
              </a:rPr>
              <a:t>Dan 4:8</a:t>
            </a:r>
            <a:r>
              <a:rPr lang="en-CA" sz="2000" dirty="0">
                <a:effectLst/>
                <a:latin typeface="VAGRounded BT" panose="020F0702020204020204" pitchFamily="34" charset="0"/>
                <a:ea typeface="Calibri" panose="020F0502020204030204" pitchFamily="34" charset="0"/>
              </a:rPr>
              <a:t>)</a:t>
            </a:r>
            <a:br>
              <a:rPr lang="en-CA" sz="2000" dirty="0">
                <a:effectLst/>
                <a:latin typeface="VAGRounded BT" panose="020F0702020204020204" pitchFamily="34" charset="0"/>
                <a:ea typeface="Calibri" panose="020F0502020204030204" pitchFamily="34" charset="0"/>
              </a:rPr>
            </a:br>
            <a:r>
              <a:rPr lang="en-CA" sz="2000" dirty="0">
                <a:effectLst/>
                <a:latin typeface="VAGRounded BT" panose="020F0702020204020204" pitchFamily="34" charset="0"/>
                <a:ea typeface="Calibri" panose="020F0502020204030204" pitchFamily="34" charset="0"/>
              </a:rPr>
              <a:t>“</a:t>
            </a:r>
            <a:r>
              <a:rPr lang="en-CA" sz="2000" dirty="0" err="1">
                <a:effectLst/>
                <a:latin typeface="VAGRounded BT" panose="020F0702020204020204" pitchFamily="34" charset="0"/>
                <a:ea typeface="Calibri" panose="020F0502020204030204" pitchFamily="34" charset="0"/>
              </a:rPr>
              <a:t>Balat</a:t>
            </a:r>
            <a:r>
              <a:rPr lang="en-CA" sz="2000" dirty="0">
                <a:effectLst/>
                <a:latin typeface="VAGRounded BT" panose="020F0702020204020204" pitchFamily="34" charset="0"/>
                <a:ea typeface="Calibri" panose="020F0502020204030204" pitchFamily="34" charset="0"/>
              </a:rPr>
              <a:t> or </a:t>
            </a:r>
            <a:r>
              <a:rPr lang="en-CA" sz="2000" dirty="0" err="1">
                <a:effectLst/>
                <a:latin typeface="VAGRounded BT" panose="020F0702020204020204" pitchFamily="34" charset="0"/>
                <a:ea typeface="Calibri" panose="020F0502020204030204" pitchFamily="34" charset="0"/>
              </a:rPr>
              <a:t>Beltu</a:t>
            </a:r>
            <a:r>
              <a:rPr lang="en-CA" sz="2000" dirty="0">
                <a:effectLst/>
                <a:latin typeface="VAGRounded BT" panose="020F0702020204020204" pitchFamily="34" charset="0"/>
                <a:ea typeface="Calibri" panose="020F0502020204030204" pitchFamily="34" charset="0"/>
              </a:rPr>
              <a:t>” is a female Canaanite God, not Babylonian.</a:t>
            </a:r>
          </a:p>
          <a:p>
            <a:pPr lvl="1"/>
            <a:endParaRPr lang="en-CA" sz="2800" dirty="0">
              <a:effectLst/>
              <a:latin typeface="VAGRounded BT" panose="020F0702020204020204" pitchFamily="34" charset="0"/>
              <a:ea typeface="Calibri" panose="020F0502020204030204" pitchFamily="34" charset="0"/>
            </a:endParaRPr>
          </a:p>
          <a:p>
            <a:pPr lvl="1"/>
            <a:r>
              <a:rPr lang="en-CA" sz="2800" dirty="0">
                <a:effectLst/>
                <a:latin typeface="VAGRounded BT" panose="020F0702020204020204" pitchFamily="34" charset="0"/>
                <a:ea typeface="Calibri" panose="020F0502020204030204" pitchFamily="34" charset="0"/>
              </a:rPr>
              <a:t>All four deliberately corrupted the spelling of their names</a:t>
            </a:r>
          </a:p>
          <a:p>
            <a:pPr lvl="1"/>
            <a:r>
              <a:rPr lang="en-CA" sz="2800" dirty="0">
                <a:effectLst/>
                <a:latin typeface="VAGRounded BT" panose="020F0702020204020204" pitchFamily="34" charset="0"/>
                <a:ea typeface="Calibri" panose="020F0502020204030204" pitchFamily="34" charset="0"/>
              </a:rPr>
              <a:t>    </a:t>
            </a:r>
            <a:r>
              <a:rPr lang="en-CA" sz="2800" dirty="0">
                <a:solidFill>
                  <a:srgbClr val="FF0000"/>
                </a:solidFill>
                <a:effectLst/>
                <a:latin typeface="VAGRounded BT" panose="020F0702020204020204" pitchFamily="34" charset="0"/>
                <a:ea typeface="Calibri" panose="020F0502020204030204" pitchFamily="34" charset="0"/>
              </a:rPr>
              <a:t>Daniel</a:t>
            </a:r>
            <a:r>
              <a:rPr lang="en-CA" sz="2800" dirty="0">
                <a:effectLst/>
                <a:latin typeface="VAGRounded BT" panose="020F0702020204020204" pitchFamily="34" charset="0"/>
                <a:ea typeface="Calibri" panose="020F0502020204030204" pitchFamily="34" charset="0"/>
              </a:rPr>
              <a:t>: </a:t>
            </a:r>
            <a:r>
              <a:rPr lang="en-CA" sz="2800" dirty="0" err="1">
                <a:effectLst/>
                <a:latin typeface="VAGRounded BT" panose="020F0702020204020204" pitchFamily="34" charset="0"/>
                <a:ea typeface="Calibri" panose="020F0502020204030204" pitchFamily="34" charset="0"/>
              </a:rPr>
              <a:t>Beltshazzar</a:t>
            </a:r>
            <a:r>
              <a:rPr lang="en-CA" sz="2800" dirty="0">
                <a:effectLst/>
                <a:latin typeface="VAGRounded BT" panose="020F0702020204020204" pitchFamily="34" charset="0"/>
                <a:ea typeface="Calibri" panose="020F0502020204030204" pitchFamily="34" charset="0"/>
              </a:rPr>
              <a:t> vs. Bel-</a:t>
            </a:r>
            <a:r>
              <a:rPr lang="en-CA" sz="2800" dirty="0" err="1">
                <a:effectLst/>
                <a:latin typeface="VAGRounded BT" panose="020F0702020204020204" pitchFamily="34" charset="0"/>
                <a:ea typeface="Calibri" panose="020F0502020204030204" pitchFamily="34" charset="0"/>
              </a:rPr>
              <a:t>shazzar</a:t>
            </a:r>
            <a:r>
              <a:rPr lang="en-CA" sz="2800" dirty="0">
                <a:effectLst/>
                <a:latin typeface="VAGRounded BT" panose="020F0702020204020204" pitchFamily="34" charset="0"/>
                <a:ea typeface="Calibri" panose="020F0502020204030204" pitchFamily="34" charset="0"/>
              </a:rPr>
              <a:t> "Bel/</a:t>
            </a:r>
            <a:r>
              <a:rPr lang="en-CA" sz="2800" dirty="0" err="1">
                <a:effectLst/>
                <a:latin typeface="VAGRounded BT" panose="020F0702020204020204" pitchFamily="34" charset="0"/>
                <a:ea typeface="Calibri" panose="020F0502020204030204" pitchFamily="34" charset="0"/>
              </a:rPr>
              <a:t>Marduk</a:t>
            </a:r>
            <a:r>
              <a:rPr lang="en-CA" sz="2800" dirty="0">
                <a:effectLst/>
                <a:latin typeface="VAGRounded BT" panose="020F0702020204020204" pitchFamily="34" charset="0"/>
                <a:ea typeface="Calibri" panose="020F0502020204030204" pitchFamily="34" charset="0"/>
              </a:rPr>
              <a:t> guard his life”</a:t>
            </a:r>
          </a:p>
          <a:p>
            <a:pPr lvl="1"/>
            <a:r>
              <a:rPr lang="en-CA" sz="2800" dirty="0">
                <a:effectLst/>
                <a:latin typeface="VAGRounded BT" panose="020F0702020204020204" pitchFamily="34" charset="0"/>
                <a:ea typeface="Calibri" panose="020F0502020204030204" pitchFamily="34" charset="0"/>
              </a:rPr>
              <a:t>    </a:t>
            </a:r>
            <a:r>
              <a:rPr lang="en-CA" sz="2800" dirty="0">
                <a:solidFill>
                  <a:srgbClr val="FF0000"/>
                </a:solidFill>
                <a:effectLst/>
                <a:latin typeface="VAGRounded BT" panose="020F0702020204020204" pitchFamily="34" charset="0"/>
                <a:ea typeface="Calibri" panose="020F0502020204030204" pitchFamily="34" charset="0"/>
              </a:rPr>
              <a:t>Hananiah</a:t>
            </a:r>
            <a:r>
              <a:rPr lang="en-CA" sz="2800" dirty="0">
                <a:effectLst/>
                <a:latin typeface="VAGRounded BT" panose="020F0702020204020204" pitchFamily="34" charset="0"/>
                <a:ea typeface="Calibri" panose="020F0502020204030204" pitchFamily="34" charset="0"/>
              </a:rPr>
              <a:t>: Shadrach vs. </a:t>
            </a:r>
            <a:r>
              <a:rPr lang="en-CA" sz="2800" dirty="0" err="1">
                <a:effectLst/>
                <a:latin typeface="VAGRounded BT" panose="020F0702020204020204" pitchFamily="34" charset="0"/>
                <a:ea typeface="Calibri" panose="020F0502020204030204" pitchFamily="34" charset="0"/>
              </a:rPr>
              <a:t>sudur-aku</a:t>
            </a:r>
            <a:r>
              <a:rPr lang="en-CA" sz="2800" dirty="0">
                <a:effectLst/>
                <a:latin typeface="VAGRounded BT" panose="020F0702020204020204" pitchFamily="34" charset="0"/>
                <a:ea typeface="Calibri" panose="020F0502020204030204" pitchFamily="34" charset="0"/>
              </a:rPr>
              <a:t> “Command of Aku/moon god”</a:t>
            </a:r>
          </a:p>
          <a:p>
            <a:pPr lvl="1"/>
            <a:r>
              <a:rPr lang="en-CA" sz="2800" dirty="0">
                <a:effectLst/>
                <a:latin typeface="VAGRounded BT" panose="020F0702020204020204" pitchFamily="34" charset="0"/>
                <a:ea typeface="Calibri" panose="020F0502020204030204" pitchFamily="34" charset="0"/>
              </a:rPr>
              <a:t>    </a:t>
            </a:r>
            <a:r>
              <a:rPr lang="en-CA" sz="2800" dirty="0">
                <a:solidFill>
                  <a:srgbClr val="FF0000"/>
                </a:solidFill>
                <a:effectLst/>
                <a:latin typeface="VAGRounded BT" panose="020F0702020204020204" pitchFamily="34" charset="0"/>
                <a:ea typeface="Calibri" panose="020F0502020204030204" pitchFamily="34" charset="0"/>
              </a:rPr>
              <a:t>Azariah</a:t>
            </a:r>
            <a:r>
              <a:rPr lang="en-CA" sz="2800" dirty="0">
                <a:effectLst/>
                <a:latin typeface="VAGRounded BT" panose="020F0702020204020204" pitchFamily="34" charset="0"/>
                <a:ea typeface="Calibri" panose="020F0502020204030204" pitchFamily="34" charset="0"/>
              </a:rPr>
              <a:t>: Abednego vs. Abed-</a:t>
            </a:r>
            <a:r>
              <a:rPr lang="en-CA" sz="2800" dirty="0" err="1">
                <a:effectLst/>
                <a:latin typeface="VAGRounded BT" panose="020F0702020204020204" pitchFamily="34" charset="0"/>
                <a:ea typeface="Calibri" panose="020F0502020204030204" pitchFamily="34" charset="0"/>
              </a:rPr>
              <a:t>nebo</a:t>
            </a:r>
            <a:r>
              <a:rPr lang="en-CA" sz="2800" dirty="0">
                <a:effectLst/>
                <a:latin typeface="VAGRounded BT" panose="020F0702020204020204" pitchFamily="34" charset="0"/>
                <a:ea typeface="Calibri" panose="020F0502020204030204" pitchFamily="34" charset="0"/>
              </a:rPr>
              <a:t> “Servant of Nebo"</a:t>
            </a:r>
          </a:p>
          <a:p>
            <a:pPr lvl="1"/>
            <a:r>
              <a:rPr lang="en-CA" sz="2800" dirty="0">
                <a:effectLst/>
                <a:latin typeface="VAGRounded BT" panose="020F0702020204020204" pitchFamily="34" charset="0"/>
                <a:ea typeface="Calibri" panose="020F0502020204030204" pitchFamily="34" charset="0"/>
              </a:rPr>
              <a:t>    </a:t>
            </a:r>
            <a:r>
              <a:rPr lang="en-CA" sz="2800" dirty="0" err="1">
                <a:solidFill>
                  <a:srgbClr val="FF0000"/>
                </a:solidFill>
                <a:effectLst/>
                <a:latin typeface="VAGRounded BT" panose="020F0702020204020204" pitchFamily="34" charset="0"/>
                <a:ea typeface="Calibri" panose="020F0502020204030204" pitchFamily="34" charset="0"/>
              </a:rPr>
              <a:t>Mishael</a:t>
            </a:r>
            <a:r>
              <a:rPr lang="en-CA" sz="2800" dirty="0">
                <a:effectLst/>
                <a:latin typeface="VAGRounded BT" panose="020F0702020204020204" pitchFamily="34" charset="0"/>
                <a:ea typeface="Calibri" panose="020F0502020204030204" pitchFamily="34" charset="0"/>
              </a:rPr>
              <a:t>: </a:t>
            </a:r>
            <a:r>
              <a:rPr lang="en-CA" sz="2800" dirty="0" err="1">
                <a:effectLst/>
                <a:latin typeface="VAGRounded BT" panose="020F0702020204020204" pitchFamily="34" charset="0"/>
                <a:ea typeface="Calibri" panose="020F0502020204030204" pitchFamily="34" charset="0"/>
              </a:rPr>
              <a:t>Michach</a:t>
            </a:r>
            <a:r>
              <a:rPr lang="en-CA" sz="2800" dirty="0">
                <a:effectLst/>
                <a:latin typeface="VAGRounded BT" panose="020F0702020204020204" pitchFamily="34" charset="0"/>
                <a:ea typeface="Calibri" panose="020F0502020204030204" pitchFamily="34" charset="0"/>
              </a:rPr>
              <a:t> vs. </a:t>
            </a:r>
            <a:r>
              <a:rPr lang="en-CA" sz="2800" dirty="0" err="1">
                <a:effectLst/>
                <a:latin typeface="VAGRounded BT" panose="020F0702020204020204" pitchFamily="34" charset="0"/>
                <a:ea typeface="Calibri" panose="020F0502020204030204" pitchFamily="34" charset="0"/>
              </a:rPr>
              <a:t>Miša-aku</a:t>
            </a:r>
            <a:r>
              <a:rPr lang="en-CA" sz="2800" dirty="0">
                <a:effectLst/>
                <a:latin typeface="VAGRounded BT" panose="020F0702020204020204" pitchFamily="34" charset="0"/>
                <a:ea typeface="Calibri" panose="020F0502020204030204" pitchFamily="34" charset="0"/>
              </a:rPr>
              <a:t> “Who is like Aku/moon god?”</a:t>
            </a:r>
          </a:p>
          <a:p>
            <a:pPr lvl="1"/>
            <a:r>
              <a:rPr lang="en-CA" sz="1800" dirty="0">
                <a:effectLst/>
                <a:latin typeface="Helvetica" panose="020B0604020202020204" pitchFamily="34" charset="0"/>
                <a:ea typeface="Times New Roman" panose="02020603050405020304" pitchFamily="18" charset="0"/>
              </a:rPr>
              <a:t>Cf. Wm. Shea, “Daniel and His Friends in Babylon,” </a:t>
            </a:r>
            <a:r>
              <a:rPr lang="en-CA" sz="1800" i="1" dirty="0">
                <a:effectLst/>
                <a:latin typeface="Helvetica" panose="020B0604020202020204" pitchFamily="34" charset="0"/>
                <a:ea typeface="Times New Roman" panose="02020603050405020304" pitchFamily="18" charset="0"/>
              </a:rPr>
              <a:t>Archaeology and Biblical Research</a:t>
            </a:r>
            <a:r>
              <a:rPr lang="en-CA" sz="1800" dirty="0">
                <a:effectLst/>
                <a:latin typeface="Helvetica" panose="020B0604020202020204" pitchFamily="34" charset="0"/>
                <a:ea typeface="Times New Roman" panose="02020603050405020304" pitchFamily="18" charset="0"/>
              </a:rPr>
              <a:t> 4:2 (1991), pp. 57–64. </a:t>
            </a:r>
            <a:endParaRPr lang="en-CA" sz="2800" dirty="0">
              <a:effectLst/>
              <a:latin typeface="VAGRounded BT" panose="020F0702020204020204" pitchFamily="34" charset="0"/>
              <a:ea typeface="Calibri" panose="020F0502020204030204" pitchFamily="34" charset="0"/>
            </a:endParaRPr>
          </a:p>
        </p:txBody>
      </p:sp>
      <p:pic>
        <p:nvPicPr>
          <p:cNvPr id="4" name="Picture 3" descr="A close-up of a stone with writing&#10;&#10;Description automatically generated">
            <a:extLst>
              <a:ext uri="{FF2B5EF4-FFF2-40B4-BE49-F238E27FC236}">
                <a16:creationId xmlns:a16="http://schemas.microsoft.com/office/drawing/2014/main" id="{6A01A8D3-70C4-B5EF-59C2-D2790A7E527E}"/>
              </a:ext>
            </a:extLst>
          </p:cNvPr>
          <p:cNvPicPr>
            <a:picLocks noChangeAspect="1"/>
          </p:cNvPicPr>
          <p:nvPr/>
        </p:nvPicPr>
        <p:blipFill>
          <a:blip r:embed="rId2" cstate="print">
            <a:extLst>
              <a:ext uri="{28A0092B-C50C-407E-A947-70E740481C1C}">
                <a14:useLocalDpi xmlns:a14="http://schemas.microsoft.com/office/drawing/2010/main" val="0"/>
              </a:ext>
            </a:extLst>
          </a:blip>
          <a:srcRect b="56177"/>
          <a:stretch/>
        </p:blipFill>
        <p:spPr bwMode="auto">
          <a:xfrm>
            <a:off x="3117756" y="196135"/>
            <a:ext cx="3841448" cy="1412747"/>
          </a:xfrm>
          <a:prstGeom prst="rect">
            <a:avLst/>
          </a:prstGeom>
          <a:noFill/>
          <a:ln>
            <a:noFill/>
          </a:ln>
        </p:spPr>
      </p:pic>
      <p:pic>
        <p:nvPicPr>
          <p:cNvPr id="5" name="Picture 4" descr="A stone with writing on it&#10;&#10;Description automatically generated">
            <a:extLst>
              <a:ext uri="{FF2B5EF4-FFF2-40B4-BE49-F238E27FC236}">
                <a16:creationId xmlns:a16="http://schemas.microsoft.com/office/drawing/2014/main" id="{90355E8B-033A-6564-3143-3D742EE6FD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662" y="17366"/>
            <a:ext cx="979179" cy="1736658"/>
          </a:xfrm>
          <a:prstGeom prst="rect">
            <a:avLst/>
          </a:prstGeom>
        </p:spPr>
      </p:pic>
      <p:sp>
        <p:nvSpPr>
          <p:cNvPr id="6" name="TextBox 5">
            <a:extLst>
              <a:ext uri="{FF2B5EF4-FFF2-40B4-BE49-F238E27FC236}">
                <a16:creationId xmlns:a16="http://schemas.microsoft.com/office/drawing/2014/main" id="{D5EA6BD1-B683-0A3A-0B8B-E5D2275E8DEA}"/>
              </a:ext>
            </a:extLst>
          </p:cNvPr>
          <p:cNvSpPr txBox="1"/>
          <p:nvPr/>
        </p:nvSpPr>
        <p:spPr>
          <a:xfrm>
            <a:off x="102734" y="556853"/>
            <a:ext cx="3537505" cy="830997"/>
          </a:xfrm>
          <a:prstGeom prst="rect">
            <a:avLst/>
          </a:prstGeom>
          <a:noFill/>
        </p:spPr>
        <p:txBody>
          <a:bodyPr wrap="square">
            <a:spAutoFit/>
          </a:bodyPr>
          <a:lstStyle/>
          <a:p>
            <a:pPr marL="0" marR="0">
              <a:spcBef>
                <a:spcPts val="0"/>
              </a:spcBef>
              <a:spcAft>
                <a:spcPts val="0"/>
              </a:spcAft>
            </a:pPr>
            <a:r>
              <a:rPr lang="en-CA" sz="2400" dirty="0">
                <a:effectLst/>
                <a:latin typeface="VAGRounded BT" panose="020F0702020204020204" pitchFamily="34" charset="0"/>
                <a:ea typeface="Times New Roman" panose="02020603050405020304" pitchFamily="18" charset="0"/>
              </a:rPr>
              <a:t>Florence #135</a:t>
            </a:r>
          </a:p>
          <a:p>
            <a:r>
              <a:rPr lang="en-CA" sz="2400" dirty="0" err="1">
                <a:solidFill>
                  <a:srgbClr val="FF0000"/>
                </a:solidFill>
                <a:latin typeface="VAGRounded BT" panose="020F0702020204020204" pitchFamily="34" charset="0"/>
              </a:rPr>
              <a:t>Amel-Marduk</a:t>
            </a:r>
            <a:r>
              <a:rPr lang="en-CA" sz="2400" dirty="0">
                <a:solidFill>
                  <a:srgbClr val="FF0000"/>
                </a:solidFill>
                <a:latin typeface="VAGRounded BT" panose="020F0702020204020204" pitchFamily="34" charset="0"/>
              </a:rPr>
              <a:t>: </a:t>
            </a:r>
            <a:r>
              <a:rPr lang="en-CA" sz="2400" dirty="0">
                <a:solidFill>
                  <a:srgbClr val="FF0000"/>
                </a:solidFill>
                <a:effectLst/>
                <a:latin typeface="VAGRounded BT" panose="020F0702020204020204" pitchFamily="34" charset="0"/>
                <a:ea typeface="Times New Roman" panose="02020603050405020304" pitchFamily="18" charset="0"/>
              </a:rPr>
              <a:t>561 BC</a:t>
            </a:r>
            <a:endParaRPr lang="en-CA" sz="2000" dirty="0">
              <a:effectLst/>
              <a:latin typeface="VAGRounded BT" panose="020F0702020204020204" pitchFamily="34" charset="0"/>
              <a:ea typeface="Times New Roman" panose="02020603050405020304" pitchFamily="18" charset="0"/>
            </a:endParaRPr>
          </a:p>
        </p:txBody>
      </p:sp>
      <p:sp>
        <p:nvSpPr>
          <p:cNvPr id="7" name="TextBox 6">
            <a:extLst>
              <a:ext uri="{FF2B5EF4-FFF2-40B4-BE49-F238E27FC236}">
                <a16:creationId xmlns:a16="http://schemas.microsoft.com/office/drawing/2014/main" id="{FFDA2B87-262A-FAC1-1E3B-F2DDAE159614}"/>
              </a:ext>
            </a:extLst>
          </p:cNvPr>
          <p:cNvSpPr txBox="1"/>
          <p:nvPr/>
        </p:nvSpPr>
        <p:spPr>
          <a:xfrm>
            <a:off x="8770944" y="653742"/>
            <a:ext cx="3029445" cy="830997"/>
          </a:xfrm>
          <a:prstGeom prst="rect">
            <a:avLst/>
          </a:prstGeom>
          <a:noFill/>
        </p:spPr>
        <p:txBody>
          <a:bodyPr wrap="square">
            <a:spAutoFit/>
          </a:bodyPr>
          <a:lstStyle/>
          <a:p>
            <a:pPr marL="0" marR="0">
              <a:spcBef>
                <a:spcPts val="0"/>
              </a:spcBef>
              <a:spcAft>
                <a:spcPts val="0"/>
              </a:spcAft>
            </a:pPr>
            <a:r>
              <a:rPr lang="en-CA" sz="2400" dirty="0">
                <a:effectLst/>
                <a:latin typeface="VAGRounded BT" panose="020F0702020204020204" pitchFamily="34" charset="0"/>
                <a:ea typeface="Times New Roman" panose="02020603050405020304" pitchFamily="18" charset="0"/>
              </a:rPr>
              <a:t>Yale #3765</a:t>
            </a:r>
          </a:p>
          <a:p>
            <a:r>
              <a:rPr lang="en-CA" sz="2400" dirty="0">
                <a:solidFill>
                  <a:srgbClr val="FF0000"/>
                </a:solidFill>
                <a:latin typeface="VAGRounded BT" panose="020F0702020204020204" pitchFamily="34" charset="0"/>
              </a:rPr>
              <a:t>Neriglissar: </a:t>
            </a:r>
            <a:r>
              <a:rPr lang="en-CA" sz="2400" dirty="0">
                <a:solidFill>
                  <a:srgbClr val="FF0000"/>
                </a:solidFill>
                <a:effectLst/>
                <a:latin typeface="VAGRounded BT" panose="020F0702020204020204" pitchFamily="34" charset="0"/>
                <a:ea typeface="Times New Roman" panose="02020603050405020304" pitchFamily="18" charset="0"/>
              </a:rPr>
              <a:t>560 BC</a:t>
            </a:r>
            <a:endParaRPr lang="en-CA" sz="2400" dirty="0">
              <a:effectLst/>
              <a:latin typeface="VAGRounded BT" panose="020F0702020204020204" pitchFamily="34" charset="0"/>
              <a:ea typeface="Times New Roman" panose="02020603050405020304" pitchFamily="18" charset="0"/>
            </a:endParaRPr>
          </a:p>
        </p:txBody>
      </p:sp>
      <p:sp>
        <p:nvSpPr>
          <p:cNvPr id="10" name="Rectangle 9">
            <a:extLst>
              <a:ext uri="{FF2B5EF4-FFF2-40B4-BE49-F238E27FC236}">
                <a16:creationId xmlns:a16="http://schemas.microsoft.com/office/drawing/2014/main" id="{573ABB37-2557-A7A3-2DA8-5C749F5B7F5A}"/>
              </a:ext>
            </a:extLst>
          </p:cNvPr>
          <p:cNvSpPr/>
          <p:nvPr/>
        </p:nvSpPr>
        <p:spPr>
          <a:xfrm>
            <a:off x="0" y="1770926"/>
            <a:ext cx="12240228" cy="78129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
        <p:nvSpPr>
          <p:cNvPr id="11" name="TextBox 10">
            <a:extLst>
              <a:ext uri="{FF2B5EF4-FFF2-40B4-BE49-F238E27FC236}">
                <a16:creationId xmlns:a16="http://schemas.microsoft.com/office/drawing/2014/main" id="{A9F8B229-918C-32DE-6300-A420398C659C}"/>
              </a:ext>
            </a:extLst>
          </p:cNvPr>
          <p:cNvSpPr txBox="1"/>
          <p:nvPr/>
        </p:nvSpPr>
        <p:spPr>
          <a:xfrm>
            <a:off x="821803" y="1733528"/>
            <a:ext cx="10301469" cy="635902"/>
          </a:xfrm>
          <a:prstGeom prst="rect">
            <a:avLst/>
          </a:prstGeom>
          <a:noFill/>
        </p:spPr>
        <p:txBody>
          <a:bodyPr wrap="square" rtlCol="0">
            <a:spAutoFit/>
          </a:bodyPr>
          <a:lstStyle/>
          <a:p>
            <a:pPr algn="ctr"/>
            <a:r>
              <a:rPr lang="en-CA" sz="4400" dirty="0">
                <a:solidFill>
                  <a:srgbClr val="FFFF00"/>
                </a:solidFill>
                <a:latin typeface="VAGRounded BT" panose="020F0702020204020204" pitchFamily="34" charset="0"/>
              </a:rPr>
              <a:t>Which Belshazzar: Daniel or the King?</a:t>
            </a:r>
          </a:p>
        </p:txBody>
      </p:sp>
    </p:spTree>
    <p:extLst>
      <p:ext uri="{BB962C8B-B14F-4D97-AF65-F5344CB8AC3E}">
        <p14:creationId xmlns:p14="http://schemas.microsoft.com/office/powerpoint/2010/main" val="36395784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ACE6E-F6A1-F502-6085-5DDA13D7371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2E77435-6DE6-D1BE-9505-54F796F802D2}"/>
              </a:ext>
            </a:extLst>
          </p:cNvPr>
          <p:cNvSpPr txBox="1"/>
          <p:nvPr/>
        </p:nvSpPr>
        <p:spPr>
          <a:xfrm>
            <a:off x="17366" y="2557777"/>
            <a:ext cx="12087827" cy="3877985"/>
          </a:xfrm>
          <a:prstGeom prst="rect">
            <a:avLst/>
          </a:prstGeom>
          <a:noFill/>
        </p:spPr>
        <p:txBody>
          <a:bodyPr wrap="square">
            <a:spAutoFit/>
          </a:bodyPr>
          <a:lstStyle/>
          <a:p>
            <a:r>
              <a:rPr lang="en-US" sz="3600" dirty="0">
                <a:effectLst/>
                <a:latin typeface="VAGRounded BT" panose="020F0702020204020204" pitchFamily="34" charset="0"/>
                <a:ea typeface="Calibri" panose="020F0502020204030204" pitchFamily="34" charset="0"/>
              </a:rPr>
              <a:t>Conclusion:</a:t>
            </a:r>
          </a:p>
          <a:p>
            <a:r>
              <a:rPr lang="en-CA" sz="2400" dirty="0">
                <a:solidFill>
                  <a:srgbClr val="FF0000"/>
                </a:solidFill>
                <a:effectLst/>
                <a:latin typeface="VAGRounded BT" panose="020F0702020204020204" pitchFamily="34" charset="0"/>
                <a:ea typeface="Times New Roman" panose="02020603050405020304" pitchFamily="18" charset="0"/>
                <a:cs typeface="Tunga" panose="020B0502040204020203" pitchFamily="34" charset="0"/>
              </a:rPr>
              <a:t>Titus Kennedy:</a:t>
            </a:r>
            <a:r>
              <a:rPr lang="en-CA" sz="2400" dirty="0">
                <a:effectLst/>
                <a:latin typeface="VAGRounded BT" panose="020F0702020204020204" pitchFamily="34" charset="0"/>
                <a:ea typeface="Times New Roman" panose="02020603050405020304" pitchFamily="18" charset="0"/>
                <a:cs typeface="Tunga" panose="020B0502040204020203" pitchFamily="34" charset="0"/>
              </a:rPr>
              <a:t> “</a:t>
            </a:r>
            <a:r>
              <a:rPr lang="en-CA" sz="2400" dirty="0">
                <a:effectLst/>
                <a:latin typeface="VAGRounded BT" panose="020F0702020204020204" pitchFamily="34" charset="0"/>
                <a:ea typeface="Times New Roman" panose="02020603050405020304" pitchFamily="18" charset="0"/>
              </a:rPr>
              <a:t>the evidence is certainly in favor of Daniel rather than Belshazzar son of Nabonidus.”</a:t>
            </a:r>
            <a:r>
              <a:rPr lang="en-CA" dirty="0">
                <a:effectLst/>
                <a:latin typeface="VAGRounded BT" panose="020F0702020204020204" pitchFamily="34" charset="0"/>
                <a:ea typeface="Times New Roman" panose="02020603050405020304" pitchFamily="18" charset="0"/>
              </a:rPr>
              <a:t> </a:t>
            </a:r>
            <a:r>
              <a:rPr lang="en-CA" dirty="0">
                <a:effectLst/>
                <a:latin typeface="Calibri" panose="020F0502020204030204" pitchFamily="34" charset="0"/>
                <a:ea typeface="Calibri" panose="020F0502020204030204" pitchFamily="34" charset="0"/>
                <a:cs typeface="Calibri" panose="020F0502020204030204" pitchFamily="34" charset="0"/>
              </a:rPr>
              <a:t>(Discovery Institute, Dallas Science and Faith, Seminar video, 2023)</a:t>
            </a:r>
            <a:endParaRPr lang="en-CA" sz="2400" dirty="0">
              <a:effectLst/>
              <a:latin typeface="Calibri" panose="020F0502020204030204" pitchFamily="34" charset="0"/>
              <a:ea typeface="Calibri" panose="020F0502020204030204" pitchFamily="34" charset="0"/>
              <a:cs typeface="Calibri" panose="020F0502020204030204" pitchFamily="34" charset="0"/>
            </a:endParaRPr>
          </a:p>
          <a:p>
            <a:endParaRPr lang="en-CA" sz="2400" dirty="0">
              <a:latin typeface="VAGRounded BT" panose="020F0702020204020204" pitchFamily="34" charset="0"/>
              <a:ea typeface="Times New Roman" panose="02020603050405020304" pitchFamily="18" charset="0"/>
              <a:cs typeface="Tunga" panose="020B0502040204020203" pitchFamily="34" charset="0"/>
            </a:endParaRPr>
          </a:p>
          <a:p>
            <a:r>
              <a:rPr lang="en-CA" sz="2400" dirty="0">
                <a:solidFill>
                  <a:srgbClr val="FF0000"/>
                </a:solidFill>
                <a:effectLst/>
                <a:latin typeface="VAGRounded BT" panose="020F0702020204020204" pitchFamily="34" charset="0"/>
                <a:ea typeface="Times New Roman" panose="02020603050405020304" pitchFamily="18" charset="0"/>
                <a:cs typeface="Tunga" panose="020B0502040204020203" pitchFamily="34" charset="0"/>
              </a:rPr>
              <a:t>William Shea:</a:t>
            </a:r>
            <a:r>
              <a:rPr lang="en-CA" sz="2400" dirty="0">
                <a:effectLst/>
                <a:latin typeface="VAGRounded BT" panose="020F0702020204020204" pitchFamily="34" charset="0"/>
                <a:ea typeface="Times New Roman" panose="02020603050405020304" pitchFamily="18" charset="0"/>
                <a:cs typeface="Tunga" panose="020B0502040204020203" pitchFamily="34" charset="0"/>
              </a:rPr>
              <a:t> “</a:t>
            </a:r>
            <a:r>
              <a:rPr lang="en-CA" sz="2400" dirty="0">
                <a:effectLst/>
                <a:latin typeface="VAGRounded BT" panose="020F0702020204020204" pitchFamily="34" charset="0"/>
                <a:ea typeface="Times New Roman" panose="02020603050405020304" pitchFamily="18" charset="0"/>
              </a:rPr>
              <a:t>two extrabiblical references to Daniel by his original Babylonian name of Belshazzar have now been found”</a:t>
            </a:r>
          </a:p>
          <a:p>
            <a:r>
              <a:rPr lang="en-CA" dirty="0">
                <a:effectLst/>
                <a:latin typeface="Calibri" panose="020F0502020204030204" pitchFamily="34" charset="0"/>
                <a:ea typeface="Calibri" panose="020F0502020204030204" pitchFamily="34" charset="0"/>
                <a:cs typeface="Calibri" panose="020F0502020204030204" pitchFamily="34" charset="0"/>
              </a:rPr>
              <a:t>(Bel(</a:t>
            </a:r>
            <a:r>
              <a:rPr lang="en-CA" dirty="0" err="1">
                <a:effectLst/>
                <a:latin typeface="Calibri" panose="020F0502020204030204" pitchFamily="34" charset="0"/>
                <a:ea typeface="Calibri" panose="020F0502020204030204" pitchFamily="34" charset="0"/>
                <a:cs typeface="Calibri" panose="020F0502020204030204" pitchFamily="34" charset="0"/>
              </a:rPr>
              <a:t>te</a:t>
            </a:r>
            <a:r>
              <a:rPr lang="en-CA" dirty="0">
                <a:effectLst/>
                <a:latin typeface="Calibri" panose="020F0502020204030204" pitchFamily="34" charset="0"/>
                <a:ea typeface="Calibri" panose="020F0502020204030204" pitchFamily="34" charset="0"/>
                <a:cs typeface="Calibri" panose="020F0502020204030204" pitchFamily="34" charset="0"/>
              </a:rPr>
              <a:t>)</a:t>
            </a:r>
            <a:r>
              <a:rPr lang="en-CA" dirty="0" err="1">
                <a:effectLst/>
                <a:latin typeface="Calibri" panose="020F0502020204030204" pitchFamily="34" charset="0"/>
                <a:ea typeface="Calibri" panose="020F0502020204030204" pitchFamily="34" charset="0"/>
                <a:cs typeface="Calibri" panose="020F0502020204030204" pitchFamily="34" charset="0"/>
              </a:rPr>
              <a:t>shazzar</a:t>
            </a:r>
            <a:r>
              <a:rPr lang="en-CA" dirty="0">
                <a:effectLst/>
                <a:latin typeface="Calibri" panose="020F0502020204030204" pitchFamily="34" charset="0"/>
                <a:ea typeface="Calibri" panose="020F0502020204030204" pitchFamily="34" charset="0"/>
                <a:cs typeface="Calibri" panose="020F0502020204030204" pitchFamily="34" charset="0"/>
              </a:rPr>
              <a:t> Meets Belshazzar, William Shea, Andrews University Seminary Studies, Vol. 26, No. 1, p77,81, 1988 AD)</a:t>
            </a:r>
          </a:p>
          <a:p>
            <a:endParaRPr lang="en-CA" sz="2400" dirty="0">
              <a:latin typeface="VAGRounded BT" panose="020F0702020204020204" pitchFamily="34" charset="0"/>
              <a:ea typeface="Times New Roman" panose="02020603050405020304" pitchFamily="18" charset="0"/>
              <a:cs typeface="Tunga" panose="020B0502040204020203" pitchFamily="34" charset="0"/>
            </a:endParaRPr>
          </a:p>
          <a:p>
            <a:r>
              <a:rPr lang="en-CA" sz="2400" dirty="0">
                <a:solidFill>
                  <a:srgbClr val="FF0000"/>
                </a:solidFill>
                <a:effectLst/>
                <a:latin typeface="VAGRounded BT" panose="020F0702020204020204" pitchFamily="34" charset="0"/>
                <a:ea typeface="Times New Roman" panose="02020603050405020304" pitchFamily="18" charset="0"/>
                <a:cs typeface="Tunga" panose="020B0502040204020203" pitchFamily="34" charset="0"/>
              </a:rPr>
              <a:t>Paul-Alain Beaulieu:</a:t>
            </a:r>
            <a:r>
              <a:rPr lang="en-CA" sz="2400" dirty="0">
                <a:effectLst/>
                <a:latin typeface="VAGRounded BT" panose="020F0702020204020204" pitchFamily="34" charset="0"/>
                <a:ea typeface="Times New Roman" panose="02020603050405020304" pitchFamily="18" charset="0"/>
                <a:cs typeface="Tunga" panose="020B0502040204020203" pitchFamily="34" charset="0"/>
              </a:rPr>
              <a:t> “</a:t>
            </a:r>
            <a:r>
              <a:rPr lang="en-CA" sz="2400" dirty="0">
                <a:effectLst/>
                <a:latin typeface="VAGRounded BT" panose="020F0702020204020204" pitchFamily="34" charset="0"/>
                <a:ea typeface="Times New Roman" panose="02020603050405020304" pitchFamily="18" charset="0"/>
              </a:rPr>
              <a:t>identity with Belshazzar (the king) seems unlikely.”</a:t>
            </a:r>
            <a:endParaRPr lang="en-CA" sz="2400" dirty="0">
              <a:latin typeface="Calibri" panose="020F0502020204030204" pitchFamily="34" charset="0"/>
              <a:ea typeface="Calibri" panose="020F0502020204030204" pitchFamily="34" charset="0"/>
              <a:cs typeface="Calibri" panose="020F0502020204030204" pitchFamily="34" charset="0"/>
            </a:endParaRPr>
          </a:p>
          <a:p>
            <a:r>
              <a:rPr lang="en-CA" dirty="0">
                <a:effectLst/>
                <a:latin typeface="Calibri" panose="020F0502020204030204" pitchFamily="34" charset="0"/>
                <a:ea typeface="Calibri" panose="020F0502020204030204" pitchFamily="34" charset="0"/>
                <a:cs typeface="Calibri" panose="020F0502020204030204" pitchFamily="34" charset="0"/>
              </a:rPr>
              <a:t>(Paul-Alain Beaulieu, Reign of Nabonidus, p99, fn23, 1989 AD)</a:t>
            </a:r>
            <a:endParaRPr lang="en-CA" sz="36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descr="A close-up of a stone with writing&#10;&#10;Description automatically generated">
            <a:extLst>
              <a:ext uri="{FF2B5EF4-FFF2-40B4-BE49-F238E27FC236}">
                <a16:creationId xmlns:a16="http://schemas.microsoft.com/office/drawing/2014/main" id="{9ABB219F-F039-0F52-5482-E81BD9C25B67}"/>
              </a:ext>
            </a:extLst>
          </p:cNvPr>
          <p:cNvPicPr>
            <a:picLocks noChangeAspect="1"/>
          </p:cNvPicPr>
          <p:nvPr/>
        </p:nvPicPr>
        <p:blipFill>
          <a:blip r:embed="rId2" cstate="print">
            <a:extLst>
              <a:ext uri="{28A0092B-C50C-407E-A947-70E740481C1C}">
                <a14:useLocalDpi xmlns:a14="http://schemas.microsoft.com/office/drawing/2010/main" val="0"/>
              </a:ext>
            </a:extLst>
          </a:blip>
          <a:srcRect b="56177"/>
          <a:stretch/>
        </p:blipFill>
        <p:spPr bwMode="auto">
          <a:xfrm>
            <a:off x="3117756" y="196135"/>
            <a:ext cx="3841448" cy="1412747"/>
          </a:xfrm>
          <a:prstGeom prst="rect">
            <a:avLst/>
          </a:prstGeom>
          <a:noFill/>
          <a:ln>
            <a:noFill/>
          </a:ln>
        </p:spPr>
      </p:pic>
      <p:pic>
        <p:nvPicPr>
          <p:cNvPr id="5" name="Picture 4" descr="A stone with writing on it&#10;&#10;Description automatically generated">
            <a:extLst>
              <a:ext uri="{FF2B5EF4-FFF2-40B4-BE49-F238E27FC236}">
                <a16:creationId xmlns:a16="http://schemas.microsoft.com/office/drawing/2014/main" id="{293B1080-EFDB-87E5-A279-33A035015A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3662" y="17366"/>
            <a:ext cx="979179" cy="1736658"/>
          </a:xfrm>
          <a:prstGeom prst="rect">
            <a:avLst/>
          </a:prstGeom>
        </p:spPr>
      </p:pic>
      <p:sp>
        <p:nvSpPr>
          <p:cNvPr id="6" name="TextBox 5">
            <a:extLst>
              <a:ext uri="{FF2B5EF4-FFF2-40B4-BE49-F238E27FC236}">
                <a16:creationId xmlns:a16="http://schemas.microsoft.com/office/drawing/2014/main" id="{F94DCE04-6310-5649-4B0D-70BFD652291C}"/>
              </a:ext>
            </a:extLst>
          </p:cNvPr>
          <p:cNvSpPr txBox="1"/>
          <p:nvPr/>
        </p:nvSpPr>
        <p:spPr>
          <a:xfrm>
            <a:off x="102734" y="556853"/>
            <a:ext cx="3537505" cy="830997"/>
          </a:xfrm>
          <a:prstGeom prst="rect">
            <a:avLst/>
          </a:prstGeom>
          <a:noFill/>
        </p:spPr>
        <p:txBody>
          <a:bodyPr wrap="square">
            <a:spAutoFit/>
          </a:bodyPr>
          <a:lstStyle/>
          <a:p>
            <a:pPr marL="0" marR="0">
              <a:spcBef>
                <a:spcPts val="0"/>
              </a:spcBef>
              <a:spcAft>
                <a:spcPts val="0"/>
              </a:spcAft>
            </a:pPr>
            <a:r>
              <a:rPr lang="en-CA" sz="2400" dirty="0">
                <a:effectLst/>
                <a:latin typeface="VAGRounded BT" panose="020F0702020204020204" pitchFamily="34" charset="0"/>
                <a:ea typeface="Times New Roman" panose="02020603050405020304" pitchFamily="18" charset="0"/>
              </a:rPr>
              <a:t>Florence #135</a:t>
            </a:r>
          </a:p>
          <a:p>
            <a:r>
              <a:rPr lang="en-CA" sz="2400" dirty="0" err="1">
                <a:solidFill>
                  <a:srgbClr val="FF0000"/>
                </a:solidFill>
                <a:latin typeface="VAGRounded BT" panose="020F0702020204020204" pitchFamily="34" charset="0"/>
              </a:rPr>
              <a:t>Amel-Marduk</a:t>
            </a:r>
            <a:r>
              <a:rPr lang="en-CA" sz="2400" dirty="0">
                <a:solidFill>
                  <a:srgbClr val="FF0000"/>
                </a:solidFill>
                <a:latin typeface="VAGRounded BT" panose="020F0702020204020204" pitchFamily="34" charset="0"/>
              </a:rPr>
              <a:t>: </a:t>
            </a:r>
            <a:r>
              <a:rPr lang="en-CA" sz="2400" dirty="0">
                <a:solidFill>
                  <a:srgbClr val="FF0000"/>
                </a:solidFill>
                <a:effectLst/>
                <a:latin typeface="VAGRounded BT" panose="020F0702020204020204" pitchFamily="34" charset="0"/>
                <a:ea typeface="Times New Roman" panose="02020603050405020304" pitchFamily="18" charset="0"/>
              </a:rPr>
              <a:t>561 BC</a:t>
            </a:r>
            <a:endParaRPr lang="en-CA" sz="2000" dirty="0">
              <a:effectLst/>
              <a:latin typeface="VAGRounded BT" panose="020F0702020204020204" pitchFamily="34" charset="0"/>
              <a:ea typeface="Times New Roman" panose="02020603050405020304" pitchFamily="18" charset="0"/>
            </a:endParaRPr>
          </a:p>
        </p:txBody>
      </p:sp>
      <p:sp>
        <p:nvSpPr>
          <p:cNvPr id="7" name="TextBox 6">
            <a:extLst>
              <a:ext uri="{FF2B5EF4-FFF2-40B4-BE49-F238E27FC236}">
                <a16:creationId xmlns:a16="http://schemas.microsoft.com/office/drawing/2014/main" id="{2F39C234-CEE2-7E14-2457-055EB4C3B1AF}"/>
              </a:ext>
            </a:extLst>
          </p:cNvPr>
          <p:cNvSpPr txBox="1"/>
          <p:nvPr/>
        </p:nvSpPr>
        <p:spPr>
          <a:xfrm>
            <a:off x="8770944" y="653742"/>
            <a:ext cx="3029445" cy="830997"/>
          </a:xfrm>
          <a:prstGeom prst="rect">
            <a:avLst/>
          </a:prstGeom>
          <a:noFill/>
        </p:spPr>
        <p:txBody>
          <a:bodyPr wrap="square">
            <a:spAutoFit/>
          </a:bodyPr>
          <a:lstStyle/>
          <a:p>
            <a:pPr marL="0" marR="0">
              <a:spcBef>
                <a:spcPts val="0"/>
              </a:spcBef>
              <a:spcAft>
                <a:spcPts val="0"/>
              </a:spcAft>
            </a:pPr>
            <a:r>
              <a:rPr lang="en-CA" sz="2400" dirty="0">
                <a:effectLst/>
                <a:latin typeface="VAGRounded BT" panose="020F0702020204020204" pitchFamily="34" charset="0"/>
                <a:ea typeface="Times New Roman" panose="02020603050405020304" pitchFamily="18" charset="0"/>
              </a:rPr>
              <a:t>Yale #3765</a:t>
            </a:r>
          </a:p>
          <a:p>
            <a:r>
              <a:rPr lang="en-CA" sz="2400" dirty="0">
                <a:solidFill>
                  <a:srgbClr val="FF0000"/>
                </a:solidFill>
                <a:latin typeface="VAGRounded BT" panose="020F0702020204020204" pitchFamily="34" charset="0"/>
              </a:rPr>
              <a:t>Neriglissar: </a:t>
            </a:r>
            <a:r>
              <a:rPr lang="en-CA" sz="2400" dirty="0">
                <a:solidFill>
                  <a:srgbClr val="FF0000"/>
                </a:solidFill>
                <a:effectLst/>
                <a:latin typeface="VAGRounded BT" panose="020F0702020204020204" pitchFamily="34" charset="0"/>
                <a:ea typeface="Times New Roman" panose="02020603050405020304" pitchFamily="18" charset="0"/>
              </a:rPr>
              <a:t>560 BC</a:t>
            </a:r>
            <a:endParaRPr lang="en-CA" sz="2400" dirty="0">
              <a:effectLst/>
              <a:latin typeface="VAGRounded BT" panose="020F0702020204020204" pitchFamily="34" charset="0"/>
              <a:ea typeface="Times New Roman" panose="02020603050405020304" pitchFamily="18" charset="0"/>
            </a:endParaRPr>
          </a:p>
        </p:txBody>
      </p:sp>
      <p:sp>
        <p:nvSpPr>
          <p:cNvPr id="10" name="Rectangle 9">
            <a:extLst>
              <a:ext uri="{FF2B5EF4-FFF2-40B4-BE49-F238E27FC236}">
                <a16:creationId xmlns:a16="http://schemas.microsoft.com/office/drawing/2014/main" id="{87D04CE2-DEE3-E416-2842-CE2FB345518B}"/>
              </a:ext>
            </a:extLst>
          </p:cNvPr>
          <p:cNvSpPr/>
          <p:nvPr/>
        </p:nvSpPr>
        <p:spPr>
          <a:xfrm>
            <a:off x="0" y="1770926"/>
            <a:ext cx="12240228" cy="78129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p>
        </p:txBody>
      </p:sp>
      <p:sp>
        <p:nvSpPr>
          <p:cNvPr id="11" name="TextBox 10">
            <a:extLst>
              <a:ext uri="{FF2B5EF4-FFF2-40B4-BE49-F238E27FC236}">
                <a16:creationId xmlns:a16="http://schemas.microsoft.com/office/drawing/2014/main" id="{8E154CCF-D314-37C1-1B09-1DABB2D79C2E}"/>
              </a:ext>
            </a:extLst>
          </p:cNvPr>
          <p:cNvSpPr txBox="1"/>
          <p:nvPr/>
        </p:nvSpPr>
        <p:spPr>
          <a:xfrm>
            <a:off x="821803" y="1733528"/>
            <a:ext cx="10301469" cy="635902"/>
          </a:xfrm>
          <a:prstGeom prst="rect">
            <a:avLst/>
          </a:prstGeom>
          <a:noFill/>
        </p:spPr>
        <p:txBody>
          <a:bodyPr wrap="square" rtlCol="0">
            <a:spAutoFit/>
          </a:bodyPr>
          <a:lstStyle/>
          <a:p>
            <a:pPr algn="ctr"/>
            <a:r>
              <a:rPr lang="en-CA" sz="4400" dirty="0">
                <a:solidFill>
                  <a:srgbClr val="FFFF00"/>
                </a:solidFill>
                <a:latin typeface="VAGRounded BT" panose="020F0702020204020204" pitchFamily="34" charset="0"/>
              </a:rPr>
              <a:t>Which Belshazzar: Daniel or the King?</a:t>
            </a:r>
          </a:p>
        </p:txBody>
      </p:sp>
    </p:spTree>
    <p:extLst>
      <p:ext uri="{BB962C8B-B14F-4D97-AF65-F5344CB8AC3E}">
        <p14:creationId xmlns:p14="http://schemas.microsoft.com/office/powerpoint/2010/main" val="16355532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BE497E-873E-3B80-C273-8327D6B3FF36}"/>
            </a:ext>
          </a:extLst>
        </p:cNvPr>
        <p:cNvGrpSpPr/>
        <p:nvPr/>
      </p:nvGrpSpPr>
      <p:grpSpPr>
        <a:xfrm>
          <a:off x="0" y="0"/>
          <a:ext cx="0" cy="0"/>
          <a:chOff x="0" y="0"/>
          <a:chExt cx="0" cy="0"/>
        </a:xfrm>
      </p:grpSpPr>
      <p:pic>
        <p:nvPicPr>
          <p:cNvPr id="12290" name="Picture 2">
            <a:extLst>
              <a:ext uri="{FF2B5EF4-FFF2-40B4-BE49-F238E27FC236}">
                <a16:creationId xmlns:a16="http://schemas.microsoft.com/office/drawing/2014/main" id="{E755481B-6747-1ECA-EDC9-50D71E16A8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4475" y="0"/>
            <a:ext cx="66214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32889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081EC-5BA1-7ED6-9940-6DFB468E12B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8AD4F06-EA61-BD61-A32F-E6308FDBBA29}"/>
              </a:ext>
            </a:extLst>
          </p:cNvPr>
          <p:cNvSpPr txBox="1"/>
          <p:nvPr/>
        </p:nvSpPr>
        <p:spPr>
          <a:xfrm>
            <a:off x="1105655" y="4241434"/>
            <a:ext cx="11086340" cy="2308324"/>
          </a:xfrm>
          <a:prstGeom prst="rect">
            <a:avLst/>
          </a:prstGeom>
          <a:noFill/>
        </p:spPr>
        <p:txBody>
          <a:bodyPr wrap="square">
            <a:spAutoFit/>
          </a:bodyPr>
          <a:lstStyle/>
          <a:p>
            <a:r>
              <a:rPr lang="en-US" sz="3600" dirty="0">
                <a:latin typeface="VAGRounded BT" panose="020F0702020204020204" pitchFamily="34" charset="0"/>
                <a:ea typeface="Calibri" panose="020F0502020204030204" pitchFamily="34" charset="0"/>
              </a:rPr>
              <a:t>Two earliest references to Daniel by 400 years</a:t>
            </a:r>
          </a:p>
          <a:p>
            <a:pPr marL="742950" indent="-742950">
              <a:buFont typeface="+mj-lt"/>
              <a:buAutoNum type="arabicPeriod"/>
            </a:pPr>
            <a:endParaRPr lang="en-US" sz="3600" dirty="0">
              <a:latin typeface="VAGRounded BT" panose="020F0702020204020204" pitchFamily="34" charset="0"/>
              <a:ea typeface="Calibri" panose="020F0502020204030204" pitchFamily="34" charset="0"/>
            </a:endParaRPr>
          </a:p>
          <a:p>
            <a:pPr marL="742950" indent="-742950">
              <a:buFont typeface="+mj-lt"/>
              <a:buAutoNum type="arabicPeriod"/>
            </a:pPr>
            <a:endParaRPr lang="en-US" sz="3600" dirty="0">
              <a:latin typeface="VAGRounded BT" panose="020F0702020204020204" pitchFamily="34" charset="0"/>
              <a:ea typeface="Calibri" panose="020F0502020204030204" pitchFamily="34" charset="0"/>
            </a:endParaRPr>
          </a:p>
          <a:p>
            <a:r>
              <a:rPr lang="en-US" sz="3600" dirty="0">
                <a:effectLst/>
                <a:latin typeface="VAGRounded BT" panose="020F0702020204020204" pitchFamily="34" charset="0"/>
                <a:ea typeface="Calibri" panose="020F0502020204030204" pitchFamily="34" charset="0"/>
              </a:rPr>
              <a:t>Silences Bible scoffers by dating daniel to 6</a:t>
            </a:r>
            <a:r>
              <a:rPr lang="en-US" sz="3600" baseline="30000" dirty="0">
                <a:effectLst/>
                <a:latin typeface="VAGRounded BT" panose="020F0702020204020204" pitchFamily="34" charset="0"/>
                <a:ea typeface="Calibri" panose="020F0502020204030204" pitchFamily="34" charset="0"/>
              </a:rPr>
              <a:t>th</a:t>
            </a:r>
            <a:r>
              <a:rPr lang="en-US" sz="3600" dirty="0">
                <a:effectLst/>
                <a:latin typeface="VAGRounded BT" panose="020F0702020204020204" pitchFamily="34" charset="0"/>
                <a:ea typeface="Calibri" panose="020F0502020204030204" pitchFamily="34" charset="0"/>
              </a:rPr>
              <a:t> c. BC.</a:t>
            </a:r>
          </a:p>
        </p:txBody>
      </p:sp>
      <p:sp>
        <p:nvSpPr>
          <p:cNvPr id="10" name="Rectangle 9">
            <a:extLst>
              <a:ext uri="{FF2B5EF4-FFF2-40B4-BE49-F238E27FC236}">
                <a16:creationId xmlns:a16="http://schemas.microsoft.com/office/drawing/2014/main" id="{93BDE924-0A4F-21B9-14F9-9B5002B7B8F4}"/>
              </a:ext>
            </a:extLst>
          </p:cNvPr>
          <p:cNvSpPr/>
          <p:nvPr/>
        </p:nvSpPr>
        <p:spPr>
          <a:xfrm>
            <a:off x="0" y="19544"/>
            <a:ext cx="7416800" cy="1199656"/>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dirty="0"/>
          </a:p>
        </p:txBody>
      </p:sp>
      <p:sp>
        <p:nvSpPr>
          <p:cNvPr id="11" name="TextBox 10">
            <a:extLst>
              <a:ext uri="{FF2B5EF4-FFF2-40B4-BE49-F238E27FC236}">
                <a16:creationId xmlns:a16="http://schemas.microsoft.com/office/drawing/2014/main" id="{28F2C473-3535-BE4F-BA95-68599016C025}"/>
              </a:ext>
            </a:extLst>
          </p:cNvPr>
          <p:cNvSpPr txBox="1"/>
          <p:nvPr/>
        </p:nvSpPr>
        <p:spPr>
          <a:xfrm>
            <a:off x="357349" y="78901"/>
            <a:ext cx="6744978" cy="1107996"/>
          </a:xfrm>
          <a:prstGeom prst="rect">
            <a:avLst/>
          </a:prstGeom>
          <a:noFill/>
        </p:spPr>
        <p:txBody>
          <a:bodyPr wrap="square" rtlCol="0">
            <a:spAutoFit/>
          </a:bodyPr>
          <a:lstStyle/>
          <a:p>
            <a:pPr algn="ctr"/>
            <a:r>
              <a:rPr lang="en-CA" sz="6600" dirty="0">
                <a:solidFill>
                  <a:srgbClr val="FFFF00"/>
                </a:solidFill>
                <a:latin typeface="VAGRounded BT" panose="020F0702020204020204" pitchFamily="34" charset="0"/>
              </a:rPr>
              <a:t>Game Changer!</a:t>
            </a:r>
          </a:p>
        </p:txBody>
      </p:sp>
      <p:pic>
        <p:nvPicPr>
          <p:cNvPr id="1026" name="Picture 2" descr="A &amp; N's ® Top 100 Hockey Players of all time — DR. TEE SCOUTING">
            <a:extLst>
              <a:ext uri="{FF2B5EF4-FFF2-40B4-BE49-F238E27FC236}">
                <a16:creationId xmlns:a16="http://schemas.microsoft.com/office/drawing/2014/main" id="{33A64D92-1F4C-4177-859D-EB5124D4C0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99" t="3005" r="4220" b="8640"/>
          <a:stretch/>
        </p:blipFill>
        <p:spPr bwMode="auto">
          <a:xfrm>
            <a:off x="7387770" y="14518"/>
            <a:ext cx="4789716" cy="28447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close-up of a stone with writing&#10;&#10;Description automatically generated">
            <a:extLst>
              <a:ext uri="{FF2B5EF4-FFF2-40B4-BE49-F238E27FC236}">
                <a16:creationId xmlns:a16="http://schemas.microsoft.com/office/drawing/2014/main" id="{5128577A-8E94-22F1-B8E0-3F8DD3A7FA45}"/>
              </a:ext>
            </a:extLst>
          </p:cNvPr>
          <p:cNvPicPr>
            <a:picLocks noChangeAspect="1"/>
          </p:cNvPicPr>
          <p:nvPr/>
        </p:nvPicPr>
        <p:blipFill>
          <a:blip r:embed="rId3" cstate="print">
            <a:extLst>
              <a:ext uri="{28A0092B-C50C-407E-A947-70E740481C1C}">
                <a14:useLocalDpi xmlns:a14="http://schemas.microsoft.com/office/drawing/2010/main" val="0"/>
              </a:ext>
            </a:extLst>
          </a:blip>
          <a:srcRect b="56177"/>
          <a:stretch/>
        </p:blipFill>
        <p:spPr bwMode="auto">
          <a:xfrm>
            <a:off x="0" y="1894308"/>
            <a:ext cx="3242292" cy="1192399"/>
          </a:xfrm>
          <a:prstGeom prst="rect">
            <a:avLst/>
          </a:prstGeom>
          <a:noFill/>
          <a:ln>
            <a:noFill/>
          </a:ln>
        </p:spPr>
      </p:pic>
      <p:pic>
        <p:nvPicPr>
          <p:cNvPr id="8" name="Picture 7" descr="A stone with writing on it&#10;&#10;Description automatically generated">
            <a:extLst>
              <a:ext uri="{FF2B5EF4-FFF2-40B4-BE49-F238E27FC236}">
                <a16:creationId xmlns:a16="http://schemas.microsoft.com/office/drawing/2014/main" id="{E7C8C79F-B2B3-F30C-E6B9-8B9CC9B732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46286" y="1275270"/>
            <a:ext cx="1064701" cy="1888338"/>
          </a:xfrm>
          <a:prstGeom prst="rect">
            <a:avLst/>
          </a:prstGeom>
        </p:spPr>
      </p:pic>
      <p:sp>
        <p:nvSpPr>
          <p:cNvPr id="9" name="TextBox 8">
            <a:extLst>
              <a:ext uri="{FF2B5EF4-FFF2-40B4-BE49-F238E27FC236}">
                <a16:creationId xmlns:a16="http://schemas.microsoft.com/office/drawing/2014/main" id="{B22D779E-BEC4-5EEB-ED1E-AEBA0D50F9D9}"/>
              </a:ext>
            </a:extLst>
          </p:cNvPr>
          <p:cNvSpPr txBox="1"/>
          <p:nvPr/>
        </p:nvSpPr>
        <p:spPr>
          <a:xfrm>
            <a:off x="296261" y="1287412"/>
            <a:ext cx="2863015" cy="646331"/>
          </a:xfrm>
          <a:prstGeom prst="rect">
            <a:avLst/>
          </a:prstGeom>
          <a:noFill/>
        </p:spPr>
        <p:txBody>
          <a:bodyPr wrap="square">
            <a:spAutoFit/>
          </a:bodyPr>
          <a:lstStyle/>
          <a:p>
            <a:pPr marL="0" marR="0">
              <a:spcBef>
                <a:spcPts val="0"/>
              </a:spcBef>
              <a:spcAft>
                <a:spcPts val="0"/>
              </a:spcAft>
            </a:pPr>
            <a:r>
              <a:rPr lang="en-CA" dirty="0">
                <a:effectLst/>
                <a:latin typeface="VAGRounded BT" panose="020F0702020204020204" pitchFamily="34" charset="0"/>
                <a:ea typeface="Times New Roman" panose="02020603050405020304" pitchFamily="18" charset="0"/>
              </a:rPr>
              <a:t>Florence #135</a:t>
            </a:r>
          </a:p>
          <a:p>
            <a:r>
              <a:rPr lang="en-CA" dirty="0" err="1">
                <a:solidFill>
                  <a:srgbClr val="FF0000"/>
                </a:solidFill>
                <a:latin typeface="VAGRounded BT" panose="020F0702020204020204" pitchFamily="34" charset="0"/>
              </a:rPr>
              <a:t>Amel-Marduk</a:t>
            </a:r>
            <a:r>
              <a:rPr lang="en-CA" dirty="0">
                <a:solidFill>
                  <a:srgbClr val="FF0000"/>
                </a:solidFill>
                <a:latin typeface="VAGRounded BT" panose="020F0702020204020204" pitchFamily="34" charset="0"/>
              </a:rPr>
              <a:t>: </a:t>
            </a:r>
            <a:r>
              <a:rPr lang="en-CA" dirty="0">
                <a:solidFill>
                  <a:srgbClr val="FF0000"/>
                </a:solidFill>
                <a:effectLst/>
                <a:latin typeface="VAGRounded BT" panose="020F0702020204020204" pitchFamily="34" charset="0"/>
                <a:ea typeface="Times New Roman" panose="02020603050405020304" pitchFamily="18" charset="0"/>
              </a:rPr>
              <a:t>561 BC</a:t>
            </a:r>
            <a:endParaRPr lang="en-CA" sz="1600" dirty="0">
              <a:effectLst/>
              <a:latin typeface="VAGRounded BT" panose="020F0702020204020204" pitchFamily="34" charset="0"/>
              <a:ea typeface="Times New Roman" panose="02020603050405020304" pitchFamily="18" charset="0"/>
            </a:endParaRPr>
          </a:p>
        </p:txBody>
      </p:sp>
      <p:sp>
        <p:nvSpPr>
          <p:cNvPr id="12" name="TextBox 11">
            <a:extLst>
              <a:ext uri="{FF2B5EF4-FFF2-40B4-BE49-F238E27FC236}">
                <a16:creationId xmlns:a16="http://schemas.microsoft.com/office/drawing/2014/main" id="{1AAFEDF3-7110-C558-D38B-0F7E2DF1DBAA}"/>
              </a:ext>
            </a:extLst>
          </p:cNvPr>
          <p:cNvSpPr txBox="1"/>
          <p:nvPr/>
        </p:nvSpPr>
        <p:spPr>
          <a:xfrm>
            <a:off x="4987555" y="1882618"/>
            <a:ext cx="2332484" cy="646331"/>
          </a:xfrm>
          <a:prstGeom prst="rect">
            <a:avLst/>
          </a:prstGeom>
          <a:noFill/>
        </p:spPr>
        <p:txBody>
          <a:bodyPr wrap="square">
            <a:spAutoFit/>
          </a:bodyPr>
          <a:lstStyle/>
          <a:p>
            <a:pPr marL="0" marR="0">
              <a:spcBef>
                <a:spcPts val="0"/>
              </a:spcBef>
              <a:spcAft>
                <a:spcPts val="0"/>
              </a:spcAft>
            </a:pPr>
            <a:r>
              <a:rPr lang="en-CA" dirty="0">
                <a:effectLst/>
                <a:latin typeface="VAGRounded BT" panose="020F0702020204020204" pitchFamily="34" charset="0"/>
                <a:ea typeface="Times New Roman" panose="02020603050405020304" pitchFamily="18" charset="0"/>
              </a:rPr>
              <a:t>Yale #3765</a:t>
            </a:r>
          </a:p>
          <a:p>
            <a:r>
              <a:rPr lang="en-CA" dirty="0">
                <a:solidFill>
                  <a:srgbClr val="FF0000"/>
                </a:solidFill>
                <a:latin typeface="VAGRounded BT" panose="020F0702020204020204" pitchFamily="34" charset="0"/>
              </a:rPr>
              <a:t>Neriglissar: </a:t>
            </a:r>
            <a:r>
              <a:rPr lang="en-CA" dirty="0">
                <a:solidFill>
                  <a:srgbClr val="FF0000"/>
                </a:solidFill>
                <a:effectLst/>
                <a:latin typeface="VAGRounded BT" panose="020F0702020204020204" pitchFamily="34" charset="0"/>
                <a:ea typeface="Times New Roman" panose="02020603050405020304" pitchFamily="18" charset="0"/>
              </a:rPr>
              <a:t>560 BC</a:t>
            </a:r>
            <a:endParaRPr lang="en-CA" dirty="0">
              <a:effectLst/>
              <a:latin typeface="VAGRounded BT" panose="020F0702020204020204" pitchFamily="34" charset="0"/>
              <a:ea typeface="Times New Roman" panose="02020603050405020304" pitchFamily="18" charset="0"/>
            </a:endParaRPr>
          </a:p>
        </p:txBody>
      </p:sp>
      <p:pic>
        <p:nvPicPr>
          <p:cNvPr id="1028" name="Picture 4">
            <a:extLst>
              <a:ext uri="{FF2B5EF4-FFF2-40B4-BE49-F238E27FC236}">
                <a16:creationId xmlns:a16="http://schemas.microsoft.com/office/drawing/2014/main" id="{6639ACCD-9901-DD3A-237E-E6D79AA7C2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11" y="4039362"/>
            <a:ext cx="1113895" cy="116401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a:extLst>
              <a:ext uri="{FF2B5EF4-FFF2-40B4-BE49-F238E27FC236}">
                <a16:creationId xmlns:a16="http://schemas.microsoft.com/office/drawing/2014/main" id="{55374C25-81A3-2CCA-284B-4F637DCC64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9" y="5638341"/>
            <a:ext cx="1113895" cy="1164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8949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p&#10;&#10;Description automatically generated">
            <a:extLst>
              <a:ext uri="{FF2B5EF4-FFF2-40B4-BE49-F238E27FC236}">
                <a16:creationId xmlns:a16="http://schemas.microsoft.com/office/drawing/2014/main" id="{14E4F891-B82C-CDD9-97E4-D4F1E00D5B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69" y="91922"/>
            <a:ext cx="2496455" cy="3161240"/>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B91A9F96-ECE3-D089-69E0-65978F9C53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5068" y="1393369"/>
            <a:ext cx="3223223" cy="4167600"/>
          </a:xfrm>
          <a:prstGeom prst="rect">
            <a:avLst/>
          </a:prstGeom>
        </p:spPr>
      </p:pic>
      <p:pic>
        <p:nvPicPr>
          <p:cNvPr id="5" name="Picture 4" descr="A picture containing map&#10;&#10;Description automatically generated">
            <a:extLst>
              <a:ext uri="{FF2B5EF4-FFF2-40B4-BE49-F238E27FC236}">
                <a16:creationId xmlns:a16="http://schemas.microsoft.com/office/drawing/2014/main" id="{4189F9D2-E344-C4BF-5CA3-0553980420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738" y="3301737"/>
            <a:ext cx="2769297" cy="3503045"/>
          </a:xfrm>
          <a:prstGeom prst="rect">
            <a:avLst/>
          </a:prstGeom>
        </p:spPr>
      </p:pic>
      <p:sp>
        <p:nvSpPr>
          <p:cNvPr id="10" name="TextBox 9">
            <a:extLst>
              <a:ext uri="{FF2B5EF4-FFF2-40B4-BE49-F238E27FC236}">
                <a16:creationId xmlns:a16="http://schemas.microsoft.com/office/drawing/2014/main" id="{5A01F604-B000-CBC7-C7F6-5CDA8277C5F0}"/>
              </a:ext>
            </a:extLst>
          </p:cNvPr>
          <p:cNvSpPr txBox="1"/>
          <p:nvPr/>
        </p:nvSpPr>
        <p:spPr>
          <a:xfrm>
            <a:off x="166396" y="135294"/>
            <a:ext cx="11859208" cy="1323439"/>
          </a:xfrm>
          <a:prstGeom prst="rect">
            <a:avLst/>
          </a:prstGeom>
          <a:noFill/>
        </p:spPr>
        <p:txBody>
          <a:bodyPr wrap="square" rtlCol="0">
            <a:spAutoFit/>
          </a:bodyPr>
          <a:lstStyle/>
          <a:p>
            <a:pPr algn="ctr"/>
            <a:r>
              <a:rPr lang="en-US" sz="4000" dirty="0">
                <a:latin typeface="VAGRounded BT" panose="020F0702020204020204" pitchFamily="34" charset="0"/>
              </a:rPr>
              <a:t>Books by Steven Rudd</a:t>
            </a:r>
          </a:p>
          <a:p>
            <a:pPr algn="ctr"/>
            <a:r>
              <a:rPr lang="en-US" sz="4000" dirty="0">
                <a:latin typeface="VAGRounded BT" panose="020F0702020204020204" pitchFamily="34" charset="0"/>
              </a:rPr>
              <a:t>Available on Amazon</a:t>
            </a:r>
          </a:p>
        </p:txBody>
      </p:sp>
      <p:pic>
        <p:nvPicPr>
          <p:cNvPr id="6" name="Picture 5" descr="A person with her hand on her chin&#10;&#10;Description automatically generated">
            <a:extLst>
              <a:ext uri="{FF2B5EF4-FFF2-40B4-BE49-F238E27FC236}">
                <a16:creationId xmlns:a16="http://schemas.microsoft.com/office/drawing/2014/main" id="{BC5DB75E-A6BE-8A26-E882-660AE29BA1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0663" y="2824675"/>
            <a:ext cx="3038806" cy="3946237"/>
          </a:xfrm>
          <a:prstGeom prst="rect">
            <a:avLst/>
          </a:prstGeom>
        </p:spPr>
      </p:pic>
      <p:pic>
        <p:nvPicPr>
          <p:cNvPr id="3" name="Picture 2" descr="A book with a person standing in front of a podium&#10;&#10;Description automatically generated">
            <a:extLst>
              <a:ext uri="{FF2B5EF4-FFF2-40B4-BE49-F238E27FC236}">
                <a16:creationId xmlns:a16="http://schemas.microsoft.com/office/drawing/2014/main" id="{82534118-E488-441F-BD00-1C16F22969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00460" y="58056"/>
            <a:ext cx="3043162" cy="3827865"/>
          </a:xfrm>
          <a:prstGeom prst="rect">
            <a:avLst/>
          </a:prstGeom>
        </p:spPr>
      </p:pic>
    </p:spTree>
    <p:extLst>
      <p:ext uri="{BB962C8B-B14F-4D97-AF65-F5344CB8AC3E}">
        <p14:creationId xmlns:p14="http://schemas.microsoft.com/office/powerpoint/2010/main" val="12926574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AC90828-7C02-44C4-9CFF-0193C913D37D}"/>
              </a:ext>
            </a:extLst>
          </p:cNvPr>
          <p:cNvSpPr txBox="1"/>
          <p:nvPr/>
        </p:nvSpPr>
        <p:spPr>
          <a:xfrm>
            <a:off x="451413" y="801228"/>
            <a:ext cx="11740587" cy="5232202"/>
          </a:xfrm>
          <a:prstGeom prst="rect">
            <a:avLst/>
          </a:prstGeom>
          <a:noFill/>
        </p:spPr>
        <p:txBody>
          <a:bodyPr wrap="square" rtlCol="0">
            <a:spAutoFit/>
          </a:bodyPr>
          <a:lstStyle/>
          <a:p>
            <a:r>
              <a:rPr lang="en-US" sz="8000" dirty="0">
                <a:ln w="34925">
                  <a:solidFill>
                    <a:schemeClr val="tx1"/>
                  </a:solidFill>
                </a:ln>
                <a:solidFill>
                  <a:schemeClr val="bg1"/>
                </a:solidFill>
                <a:latin typeface="VAGRounded BT" panose="020F0702020204020204" pitchFamily="34" charset="0"/>
              </a:rPr>
              <a:t>Archaeology of Daniel</a:t>
            </a:r>
          </a:p>
          <a:p>
            <a:r>
              <a:rPr lang="en-US" sz="8000" dirty="0">
                <a:ln w="34925">
                  <a:solidFill>
                    <a:schemeClr val="tx1"/>
                  </a:solidFill>
                </a:ln>
                <a:solidFill>
                  <a:schemeClr val="bg1"/>
                </a:solidFill>
                <a:latin typeface="VAGRounded BT" panose="020F0702020204020204" pitchFamily="34" charset="0"/>
              </a:rPr>
              <a:t>San Diego, Nov 2024</a:t>
            </a:r>
          </a:p>
          <a:p>
            <a:r>
              <a:rPr lang="en-US" sz="5400" dirty="0">
                <a:ln w="34925">
                  <a:solidFill>
                    <a:schemeClr val="tx1"/>
                  </a:solidFill>
                </a:ln>
                <a:solidFill>
                  <a:schemeClr val="bg1"/>
                </a:solidFill>
                <a:latin typeface="VAGRounded BT" panose="020F0702020204020204" pitchFamily="34" charset="0"/>
              </a:rPr>
              <a:t>PowerPoint: </a:t>
            </a:r>
            <a:r>
              <a:rPr lang="en-US" sz="5400" dirty="0">
                <a:ln w="34925">
                  <a:solidFill>
                    <a:schemeClr val="tx1"/>
                  </a:solidFill>
                </a:ln>
                <a:solidFill>
                  <a:srgbClr val="FFFF00"/>
                </a:solidFill>
                <a:latin typeface="VAGRounded BT" panose="020F0702020204020204" pitchFamily="34" charset="0"/>
              </a:rPr>
              <a:t>www.Bible.ca/NEAS</a:t>
            </a:r>
          </a:p>
          <a:p>
            <a:endParaRPr lang="en-US" sz="6000" dirty="0">
              <a:ln w="34925">
                <a:solidFill>
                  <a:schemeClr val="tx1"/>
                </a:solidFill>
              </a:ln>
              <a:solidFill>
                <a:schemeClr val="bg1"/>
              </a:solidFill>
              <a:latin typeface="VAGRounded BT" panose="020F0702020204020204" pitchFamily="34" charset="0"/>
            </a:endParaRPr>
          </a:p>
          <a:p>
            <a:r>
              <a:rPr lang="en-US" sz="6000" dirty="0">
                <a:ln w="34925">
                  <a:solidFill>
                    <a:schemeClr val="tx1"/>
                  </a:solidFill>
                </a:ln>
                <a:solidFill>
                  <a:schemeClr val="bg1"/>
                </a:solidFill>
                <a:latin typeface="VAGRounded BT" panose="020F0702020204020204" pitchFamily="34" charset="0"/>
              </a:rPr>
              <a:t>Steven Rudd  |  Israel@bible.ca</a:t>
            </a:r>
          </a:p>
        </p:txBody>
      </p:sp>
    </p:spTree>
    <p:extLst>
      <p:ext uri="{BB962C8B-B14F-4D97-AF65-F5344CB8AC3E}">
        <p14:creationId xmlns:p14="http://schemas.microsoft.com/office/powerpoint/2010/main" val="15062887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DD5E30-10D6-39FC-036A-D116D82DF0E1}"/>
            </a:ext>
          </a:extLst>
        </p:cNvPr>
        <p:cNvGrpSpPr/>
        <p:nvPr/>
      </p:nvGrpSpPr>
      <p:grpSpPr>
        <a:xfrm>
          <a:off x="0" y="0"/>
          <a:ext cx="0" cy="0"/>
          <a:chOff x="0" y="0"/>
          <a:chExt cx="0" cy="0"/>
        </a:xfrm>
      </p:grpSpPr>
      <p:pic>
        <p:nvPicPr>
          <p:cNvPr id="11266" name="Picture 2">
            <a:extLst>
              <a:ext uri="{FF2B5EF4-FFF2-40B4-BE49-F238E27FC236}">
                <a16:creationId xmlns:a16="http://schemas.microsoft.com/office/drawing/2014/main" id="{C6FB4B11-9FA1-E4C0-E80D-C473AB87C4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6525" y="0"/>
            <a:ext cx="68389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75547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B60F07-B903-CA6E-C013-72646DAAE0D1}"/>
            </a:ext>
          </a:extLst>
        </p:cNvPr>
        <p:cNvGrpSpPr/>
        <p:nvPr/>
      </p:nvGrpSpPr>
      <p:grpSpPr>
        <a:xfrm>
          <a:off x="0" y="0"/>
          <a:ext cx="0" cy="0"/>
          <a:chOff x="0" y="0"/>
          <a:chExt cx="0" cy="0"/>
        </a:xfrm>
      </p:grpSpPr>
      <p:pic>
        <p:nvPicPr>
          <p:cNvPr id="5122" name="Picture 2">
            <a:extLst>
              <a:ext uri="{FF2B5EF4-FFF2-40B4-BE49-F238E27FC236}">
                <a16:creationId xmlns:a16="http://schemas.microsoft.com/office/drawing/2014/main" id="{76FB648F-7D63-7EBE-9884-8CEBD737C9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3712509" y="52388"/>
            <a:ext cx="4766982" cy="6753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98950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CF79B-B243-F48D-1974-EDFE9E2EBE4C}"/>
            </a:ext>
          </a:extLst>
        </p:cNvPr>
        <p:cNvGrpSpPr/>
        <p:nvPr/>
      </p:nvGrpSpPr>
      <p:grpSpPr>
        <a:xfrm>
          <a:off x="0" y="0"/>
          <a:ext cx="0" cy="0"/>
          <a:chOff x="0" y="0"/>
          <a:chExt cx="0" cy="0"/>
        </a:xfrm>
      </p:grpSpPr>
      <p:pic>
        <p:nvPicPr>
          <p:cNvPr id="4098" name="Picture 2" descr="The ishtar gate used to be the 8th inner city gate of Babylon and was  constructed in 575 BC by king Nebuchadnezzar II. The gate is now fully  restored and now lies">
            <a:extLst>
              <a:ext uri="{FF2B5EF4-FFF2-40B4-BE49-F238E27FC236}">
                <a16:creationId xmlns:a16="http://schemas.microsoft.com/office/drawing/2014/main" id="{109CC98D-A29E-763B-9E87-C2628A8D0E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90" y="0"/>
            <a:ext cx="9753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642A584-748C-AEE8-DFFF-D516C8107621}"/>
              </a:ext>
            </a:extLst>
          </p:cNvPr>
          <p:cNvSpPr txBox="1"/>
          <p:nvPr/>
        </p:nvSpPr>
        <p:spPr>
          <a:xfrm>
            <a:off x="9889067" y="221734"/>
            <a:ext cx="2302933" cy="1938992"/>
          </a:xfrm>
          <a:prstGeom prst="rect">
            <a:avLst/>
          </a:prstGeom>
          <a:noFill/>
        </p:spPr>
        <p:txBody>
          <a:bodyPr wrap="square">
            <a:spAutoFit/>
          </a:bodyPr>
          <a:lstStyle/>
          <a:p>
            <a:pPr marL="0" marR="0">
              <a:spcBef>
                <a:spcPts val="0"/>
              </a:spcBef>
              <a:spcAft>
                <a:spcPts val="0"/>
              </a:spcAft>
            </a:pPr>
            <a:r>
              <a:rPr lang="en-CA" sz="4000" dirty="0">
                <a:effectLst/>
                <a:latin typeface="VAGRounded BT" panose="020F0702020204020204" pitchFamily="34" charset="0"/>
                <a:ea typeface="Times New Roman" panose="02020603050405020304" pitchFamily="18" charset="0"/>
              </a:rPr>
              <a:t>Ishtar</a:t>
            </a:r>
            <a:endParaRPr lang="en-CA" sz="4000" dirty="0">
              <a:latin typeface="VAGRounded BT" panose="020F0702020204020204" pitchFamily="34" charset="0"/>
              <a:ea typeface="Times New Roman" panose="02020603050405020304" pitchFamily="18" charset="0"/>
            </a:endParaRPr>
          </a:p>
          <a:p>
            <a:pPr marL="0" marR="0">
              <a:spcBef>
                <a:spcPts val="0"/>
              </a:spcBef>
              <a:spcAft>
                <a:spcPts val="0"/>
              </a:spcAft>
            </a:pPr>
            <a:r>
              <a:rPr lang="en-CA" sz="4000" dirty="0">
                <a:effectLst/>
                <a:latin typeface="VAGRounded BT" panose="020F0702020204020204" pitchFamily="34" charset="0"/>
                <a:ea typeface="Times New Roman" panose="02020603050405020304" pitchFamily="18" charset="0"/>
              </a:rPr>
              <a:t>Gate</a:t>
            </a:r>
          </a:p>
          <a:p>
            <a:pPr marL="0" marR="0">
              <a:spcBef>
                <a:spcPts val="0"/>
              </a:spcBef>
              <a:spcAft>
                <a:spcPts val="0"/>
              </a:spcAft>
            </a:pPr>
            <a:r>
              <a:rPr lang="en-CA" sz="4000" dirty="0">
                <a:latin typeface="VAGRounded BT" panose="020F0702020204020204" pitchFamily="34" charset="0"/>
                <a:ea typeface="Times New Roman" panose="02020603050405020304" pitchFamily="18" charset="0"/>
              </a:rPr>
              <a:t>569 BC</a:t>
            </a:r>
            <a:endParaRPr lang="en-CA" sz="4000" dirty="0">
              <a:effectLst/>
              <a:latin typeface="VAGRounded BT" panose="020F0702020204020204" pitchFamily="34" charset="0"/>
              <a:ea typeface="Times New Roman" panose="02020603050405020304" pitchFamily="18" charset="0"/>
            </a:endParaRPr>
          </a:p>
        </p:txBody>
      </p:sp>
    </p:spTree>
    <p:extLst>
      <p:ext uri="{BB962C8B-B14F-4D97-AF65-F5344CB8AC3E}">
        <p14:creationId xmlns:p14="http://schemas.microsoft.com/office/powerpoint/2010/main" val="32141728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53E300-B28D-FC1A-7E20-BE1A167DA5A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93AD032-3F31-D8DF-CDD0-0F209CCB41C4}"/>
              </a:ext>
            </a:extLst>
          </p:cNvPr>
          <p:cNvPicPr>
            <a:picLocks noChangeAspect="1"/>
          </p:cNvPicPr>
          <p:nvPr/>
        </p:nvPicPr>
        <p:blipFill>
          <a:blip r:embed="rId2"/>
          <a:stretch>
            <a:fillRect/>
          </a:stretch>
        </p:blipFill>
        <p:spPr>
          <a:xfrm>
            <a:off x="-43161" y="0"/>
            <a:ext cx="9723807" cy="6858000"/>
          </a:xfrm>
          <a:prstGeom prst="rect">
            <a:avLst/>
          </a:prstGeom>
        </p:spPr>
      </p:pic>
      <p:sp>
        <p:nvSpPr>
          <p:cNvPr id="6" name="Rectangle 5">
            <a:extLst>
              <a:ext uri="{FF2B5EF4-FFF2-40B4-BE49-F238E27FC236}">
                <a16:creationId xmlns:a16="http://schemas.microsoft.com/office/drawing/2014/main" id="{BAB6D58B-43C1-2271-B193-6BFD535AD376}"/>
              </a:ext>
            </a:extLst>
          </p:cNvPr>
          <p:cNvSpPr/>
          <p:nvPr/>
        </p:nvSpPr>
        <p:spPr>
          <a:xfrm>
            <a:off x="62895" y="48381"/>
            <a:ext cx="12245219" cy="851505"/>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sp>
        <p:nvSpPr>
          <p:cNvPr id="5" name="TextBox 4">
            <a:extLst>
              <a:ext uri="{FF2B5EF4-FFF2-40B4-BE49-F238E27FC236}">
                <a16:creationId xmlns:a16="http://schemas.microsoft.com/office/drawing/2014/main" id="{FE469BD9-F2D4-C1F9-C326-14527B192D98}"/>
              </a:ext>
            </a:extLst>
          </p:cNvPr>
          <p:cNvSpPr txBox="1"/>
          <p:nvPr/>
        </p:nvSpPr>
        <p:spPr>
          <a:xfrm>
            <a:off x="227390" y="-53219"/>
            <a:ext cx="11911391" cy="830997"/>
          </a:xfrm>
          <a:prstGeom prst="rect">
            <a:avLst/>
          </a:prstGeom>
          <a:noFill/>
        </p:spPr>
        <p:txBody>
          <a:bodyPr wrap="square">
            <a:spAutoFit/>
          </a:bodyPr>
          <a:lstStyle/>
          <a:p>
            <a:pPr marL="0" marR="0">
              <a:spcBef>
                <a:spcPts val="0"/>
              </a:spcBef>
              <a:spcAft>
                <a:spcPts val="0"/>
              </a:spcAft>
            </a:pPr>
            <a:r>
              <a:rPr lang="en-CA" sz="4800" dirty="0">
                <a:effectLst/>
                <a:latin typeface="VAGRounded BT" panose="020F0702020204020204" pitchFamily="34" charset="0"/>
                <a:ea typeface="Times New Roman" panose="02020603050405020304" pitchFamily="18" charset="0"/>
              </a:rPr>
              <a:t>Palace of Nebuchadnezzar: Daniel 4:29</a:t>
            </a:r>
          </a:p>
        </p:txBody>
      </p:sp>
    </p:spTree>
    <p:extLst>
      <p:ext uri="{BB962C8B-B14F-4D97-AF65-F5344CB8AC3E}">
        <p14:creationId xmlns:p14="http://schemas.microsoft.com/office/powerpoint/2010/main" val="33218973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2484</TotalTime>
  <Words>1712</Words>
  <Application>Microsoft Office PowerPoint</Application>
  <PresentationFormat>Widescreen</PresentationFormat>
  <Paragraphs>198</Paragraphs>
  <Slides>52</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52</vt:i4>
      </vt:variant>
    </vt:vector>
  </HeadingPairs>
  <TitlesOfParts>
    <vt:vector size="59" baseType="lpstr">
      <vt:lpstr>Aptos</vt:lpstr>
      <vt:lpstr>Aptos Display</vt:lpstr>
      <vt:lpstr>Arial</vt:lpstr>
      <vt:lpstr>Calibri</vt:lpstr>
      <vt:lpstr>Helvetica</vt:lpstr>
      <vt:lpstr>VAGRounded BT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Steven Rudd</dc:creator>
  <cp:lastModifiedBy>Steven Rudd</cp:lastModifiedBy>
  <cp:revision>131</cp:revision>
  <dcterms:created xsi:type="dcterms:W3CDTF">2024-10-23T22:06:49Z</dcterms:created>
  <dcterms:modified xsi:type="dcterms:W3CDTF">2024-11-18T22:56:51Z</dcterms:modified>
</cp:coreProperties>
</file>